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4"/>
  </p:notesMasterIdLst>
  <p:sldIdLst>
    <p:sldId id="263" r:id="rId2"/>
    <p:sldId id="258" r:id="rId3"/>
    <p:sldId id="326" r:id="rId4"/>
    <p:sldId id="323" r:id="rId5"/>
    <p:sldId id="321" r:id="rId6"/>
    <p:sldId id="329" r:id="rId7"/>
    <p:sldId id="334" r:id="rId8"/>
    <p:sldId id="335" r:id="rId9"/>
    <p:sldId id="314" r:id="rId10"/>
    <p:sldId id="308" r:id="rId11"/>
    <p:sldId id="312" r:id="rId12"/>
    <p:sldId id="315" r:id="rId13"/>
    <p:sldId id="309" r:id="rId14"/>
    <p:sldId id="331" r:id="rId15"/>
    <p:sldId id="337" r:id="rId16"/>
    <p:sldId id="336" r:id="rId17"/>
    <p:sldId id="261" r:id="rId18"/>
    <p:sldId id="341" r:id="rId19"/>
    <p:sldId id="332" r:id="rId20"/>
    <p:sldId id="338" r:id="rId21"/>
    <p:sldId id="339" r:id="rId22"/>
    <p:sldId id="34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89A"/>
    <a:srgbClr val="AA3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8"/>
    <p:restoredTop sz="94277"/>
  </p:normalViewPr>
  <p:slideViewPr>
    <p:cSldViewPr snapToGrid="0" snapToObjects="1">
      <p:cViewPr>
        <p:scale>
          <a:sx n="99" d="100"/>
          <a:sy n="99" d="100"/>
        </p:scale>
        <p:origin x="148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2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C3879-0B47-1742-9139-630F12234ECD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41DDD-0B5E-4141-B906-280666531C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29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5930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0512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922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395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676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23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3773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178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536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738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45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62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373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3066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628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540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24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8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973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124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861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41DDD-0B5E-4141-B906-280666531C5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10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220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231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34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031467" y="1912972"/>
            <a:ext cx="6834775" cy="793232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4535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23828" y="4655555"/>
            <a:ext cx="2218511" cy="360919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633">
                <a:solidFill>
                  <a:srgbClr val="D8E2E7"/>
                </a:solidFill>
                <a:latin typeface="다키 B" pitchFamily="2" charset="-127"/>
                <a:ea typeface="다키 B" pitchFamily="2" charset="-127"/>
              </a:defRPr>
            </a:lvl1pPr>
            <a:lvl2pPr marL="41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3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8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2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154614" y="4"/>
            <a:ext cx="1646936" cy="144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ko-KR" altLang="en-US" sz="1633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123825" y="4475073"/>
            <a:ext cx="2216684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123825" y="5976114"/>
            <a:ext cx="2216684" cy="0"/>
          </a:xfrm>
          <a:prstGeom prst="line">
            <a:avLst/>
          </a:prstGeom>
          <a:ln>
            <a:solidFill>
              <a:srgbClr val="D8E2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123825" y="5052610"/>
            <a:ext cx="2216684" cy="36021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33">
                <a:solidFill>
                  <a:srgbClr val="D8E2E7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1124285" y="5449268"/>
            <a:ext cx="2218061" cy="361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3">
                <a:solidFill>
                  <a:srgbClr val="D8E2E7"/>
                </a:solidFill>
              </a:defRPr>
            </a:lvl1pPr>
          </a:lstStyle>
          <a:p>
            <a:r>
              <a:rPr lang="en-US" altLang="ko-KR" dirty="0"/>
              <a:t>2016.00.00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1031690" y="2707232"/>
            <a:ext cx="6834923" cy="1335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43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/>
              <a:t>타이틀을 입력해주세요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51527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62252" y="1768588"/>
            <a:ext cx="2801642" cy="2526714"/>
          </a:xfrm>
          <a:prstGeom prst="rect">
            <a:avLst/>
          </a:prstGeom>
        </p:spPr>
        <p:txBody>
          <a:bodyPr/>
          <a:lstStyle>
            <a:lvl1pPr algn="l">
              <a:defRPr sz="4899">
                <a:solidFill>
                  <a:schemeClr val="accent3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en-US" altLang="ko-KR" dirty="0"/>
              <a:t>Table </a:t>
            </a:r>
            <a:br>
              <a:rPr lang="en-US" altLang="ko-KR" dirty="0"/>
            </a:br>
            <a:r>
              <a:rPr lang="en-US" altLang="ko-KR" dirty="0"/>
              <a:t>of </a:t>
            </a:r>
            <a:br>
              <a:rPr lang="en-US" altLang="ko-KR" dirty="0"/>
            </a:b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1154614" y="4"/>
            <a:ext cx="1646936" cy="14472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4448852" y="1462739"/>
            <a:ext cx="677320" cy="52870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28">
                <a:solidFill>
                  <a:schemeClr val="accent3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265" dirty="0"/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sz="3265" dirty="0"/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3265" dirty="0"/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sz="3265" dirty="0"/>
              <a:t>04</a:t>
            </a:r>
            <a:endParaRPr lang="ko-KR" altLang="en-US" sz="3809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5126172" y="2129551"/>
            <a:ext cx="3756046" cy="505343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71" dirty="0">
                <a:solidFill>
                  <a:srgbClr val="9DA6AB"/>
                </a:solidFill>
              </a:rPr>
              <a:t>1)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271" dirty="0">
                <a:solidFill>
                  <a:srgbClr val="9DA6AB"/>
                </a:solidFill>
              </a:rPr>
              <a:t>	2)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271" dirty="0">
              <a:solidFill>
                <a:srgbClr val="9DA6AB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5126172" y="1768589"/>
            <a:ext cx="3756046" cy="360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15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1815" dirty="0">
                <a:solidFill>
                  <a:srgbClr val="50646E"/>
                </a:solidFill>
              </a:rPr>
              <a:t>제목을 입력해주세요</a:t>
            </a:r>
            <a:endParaRPr lang="ko-KR" altLang="en-US" sz="1633" dirty="0">
              <a:solidFill>
                <a:srgbClr val="50646E"/>
              </a:solidFill>
            </a:endParaRPr>
          </a:p>
        </p:txBody>
      </p:sp>
      <p:sp>
        <p:nvSpPr>
          <p:cNvPr id="21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5126172" y="3068044"/>
            <a:ext cx="3756046" cy="505343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71" dirty="0">
                <a:solidFill>
                  <a:srgbClr val="9DA6AB"/>
                </a:solidFill>
              </a:rPr>
              <a:t>1)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271" dirty="0">
                <a:solidFill>
                  <a:srgbClr val="9DA6AB"/>
                </a:solidFill>
              </a:rPr>
              <a:t>	2)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271" dirty="0">
              <a:solidFill>
                <a:srgbClr val="9DA6AB"/>
              </a:solidFill>
            </a:endParaRPr>
          </a:p>
        </p:txBody>
      </p:sp>
      <p:sp>
        <p:nvSpPr>
          <p:cNvPr id="22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5126172" y="2707085"/>
            <a:ext cx="3756046" cy="360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15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1815" dirty="0">
                <a:solidFill>
                  <a:srgbClr val="50646E"/>
                </a:solidFill>
              </a:rPr>
              <a:t>제목을 입력해주세요</a:t>
            </a:r>
            <a:endParaRPr lang="ko-KR" altLang="en-US" sz="1633" dirty="0">
              <a:solidFill>
                <a:srgbClr val="50646E"/>
              </a:solidFill>
            </a:endParaRPr>
          </a:p>
        </p:txBody>
      </p:sp>
      <p:sp>
        <p:nvSpPr>
          <p:cNvPr id="23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5126172" y="4006537"/>
            <a:ext cx="3756046" cy="505343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71" dirty="0">
                <a:solidFill>
                  <a:srgbClr val="9DA6AB"/>
                </a:solidFill>
              </a:rPr>
              <a:t>1)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271" dirty="0">
                <a:solidFill>
                  <a:srgbClr val="9DA6AB"/>
                </a:solidFill>
              </a:rPr>
              <a:t>	2)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271" dirty="0">
              <a:solidFill>
                <a:srgbClr val="9DA6AB"/>
              </a:solidFill>
            </a:endParaRPr>
          </a:p>
        </p:txBody>
      </p:sp>
      <p:sp>
        <p:nvSpPr>
          <p:cNvPr id="24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126172" y="3645575"/>
            <a:ext cx="3756046" cy="360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15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1815" dirty="0">
                <a:solidFill>
                  <a:srgbClr val="50646E"/>
                </a:solidFill>
              </a:rPr>
              <a:t>제목을 입력해주세요</a:t>
            </a:r>
            <a:endParaRPr lang="ko-KR" altLang="en-US" sz="1633" dirty="0">
              <a:solidFill>
                <a:srgbClr val="50646E"/>
              </a:solidFill>
            </a:endParaRPr>
          </a:p>
        </p:txBody>
      </p:sp>
      <p:sp>
        <p:nvSpPr>
          <p:cNvPr id="25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5126172" y="4945031"/>
            <a:ext cx="3756046" cy="505343"/>
          </a:xfrm>
          <a:prstGeom prst="rect">
            <a:avLst/>
          </a:prstGeom>
        </p:spPr>
        <p:txBody>
          <a:bodyPr/>
          <a:lstStyle>
            <a:lvl1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다키 M" pitchFamily="2" charset="-127"/>
                <a:ea typeface="다키 M" pitchFamily="2" charset="-127"/>
              </a:defRPr>
            </a:lvl1pPr>
          </a:lstStyle>
          <a:p>
            <a:pPr marL="0" marR="0" indent="0" algn="l" defTabSz="3600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71" dirty="0">
                <a:solidFill>
                  <a:srgbClr val="9DA6AB"/>
                </a:solidFill>
              </a:rPr>
              <a:t>1)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  <a:r>
              <a:rPr lang="en-US" altLang="ko-KR" sz="1271" dirty="0">
                <a:solidFill>
                  <a:srgbClr val="9DA6AB"/>
                </a:solidFill>
              </a:rPr>
              <a:t>	2) </a:t>
            </a:r>
            <a:r>
              <a:rPr lang="ko-KR" altLang="en-US" sz="1271" dirty="0">
                <a:solidFill>
                  <a:srgbClr val="9DA6AB"/>
                </a:solidFill>
              </a:rPr>
              <a:t>소제목 작성해주세요</a:t>
            </a:r>
          </a:p>
          <a:p>
            <a:endParaRPr lang="ko-KR" altLang="en-US" sz="1271" dirty="0">
              <a:solidFill>
                <a:srgbClr val="9DA6AB"/>
              </a:solidFill>
            </a:endParaRPr>
          </a:p>
        </p:txBody>
      </p:sp>
      <p:sp>
        <p:nvSpPr>
          <p:cNvPr id="27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5126172" y="4584072"/>
            <a:ext cx="3756046" cy="360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15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ko-KR" altLang="en-US" sz="1815" dirty="0">
                <a:solidFill>
                  <a:srgbClr val="50646E"/>
                </a:solidFill>
              </a:rPr>
              <a:t>제목을 입력해주세요</a:t>
            </a:r>
            <a:endParaRPr lang="ko-KR" altLang="en-US" sz="1633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1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5"/>
          <p:cNvSpPr txBox="1">
            <a:spLocks/>
          </p:cNvSpPr>
          <p:nvPr userDrawn="1"/>
        </p:nvSpPr>
        <p:spPr>
          <a:xfrm>
            <a:off x="4002043" y="6569348"/>
            <a:ext cx="1139918" cy="281063"/>
          </a:xfrm>
          <a:prstGeom prst="rect">
            <a:avLst/>
          </a:prstGeom>
        </p:spPr>
        <p:txBody>
          <a:bodyPr vert="horz" lIns="82935" tIns="41468" rIns="82935" bIns="41468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rgbClr val="D8E2E7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1A8922-F2AB-460F-B06D-814BB823FF16}" type="slidenum">
              <a:rPr lang="ko-KR" altLang="en-US" sz="1088" smtClean="0">
                <a:solidFill>
                  <a:srgbClr val="9DA6AB"/>
                </a:solidFill>
              </a:rPr>
              <a:pPr/>
              <a:t>‹#›</a:t>
            </a:fld>
            <a:r>
              <a:rPr lang="en-US" altLang="ko-KR" sz="1088" dirty="0">
                <a:solidFill>
                  <a:srgbClr val="9DA6AB"/>
                </a:solidFill>
              </a:rPr>
              <a:t>/x</a:t>
            </a:r>
            <a:endParaRPr lang="ko-KR" altLang="en-US" sz="1088" dirty="0">
              <a:solidFill>
                <a:srgbClr val="9DA6AB"/>
              </a:solidFill>
            </a:endParaRPr>
          </a:p>
        </p:txBody>
      </p:sp>
      <p:sp>
        <p:nvSpPr>
          <p:cNvPr id="22" name="내용 개체 틀 2"/>
          <p:cNvSpPr>
            <a:spLocks noGrp="1"/>
          </p:cNvSpPr>
          <p:nvPr>
            <p:ph idx="13"/>
          </p:nvPr>
        </p:nvSpPr>
        <p:spPr>
          <a:xfrm>
            <a:off x="261996" y="1600202"/>
            <a:ext cx="8620223" cy="4716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71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" y="227262"/>
            <a:ext cx="153920" cy="866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>
              <a:solidFill>
                <a:schemeClr val="accent3"/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087416" y="227265"/>
            <a:ext cx="56587" cy="360959"/>
          </a:xfrm>
          <a:prstGeom prst="rect">
            <a:avLst/>
          </a:prstGeom>
          <a:solidFill>
            <a:srgbClr val="9D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7134928" y="227265"/>
            <a:ext cx="1939841" cy="360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77">
                <a:solidFill>
                  <a:srgbClr val="9DA6AB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algn="r"/>
            <a:r>
              <a:rPr lang="en-US" altLang="ko-KR" sz="1451" dirty="0">
                <a:solidFill>
                  <a:srgbClr val="9DA6AB"/>
                </a:solidFill>
              </a:rPr>
              <a:t>Large</a:t>
            </a:r>
            <a:r>
              <a:rPr lang="en-US" altLang="ko-KR" sz="1451" baseline="0" dirty="0">
                <a:solidFill>
                  <a:srgbClr val="9DA6AB"/>
                </a:solidFill>
              </a:rPr>
              <a:t> title </a:t>
            </a:r>
            <a:r>
              <a:rPr lang="ko-KR" altLang="en-US" sz="1451" dirty="0">
                <a:solidFill>
                  <a:srgbClr val="9DA6AB"/>
                </a:solidFill>
              </a:rPr>
              <a:t>입력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200209" y="216465"/>
            <a:ext cx="6803987" cy="577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03">
                <a:solidFill>
                  <a:schemeClr val="accent3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r>
              <a:rPr lang="ko-KR" altLang="en-US" dirty="0"/>
              <a:t>타이틀을 입력하세요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200209" y="758003"/>
            <a:ext cx="6803987" cy="581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77"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sz="1451" dirty="0">
                <a:solidFill>
                  <a:srgbClr val="50646E"/>
                </a:solidFill>
              </a:rPr>
              <a:t>summary</a:t>
            </a:r>
            <a:r>
              <a:rPr lang="ko-KR" altLang="en-US" sz="1451" dirty="0">
                <a:solidFill>
                  <a:srgbClr val="50646E"/>
                </a:solidFill>
              </a:rPr>
              <a:t>를 입력하세요</a:t>
            </a:r>
            <a:r>
              <a:rPr lang="en-US" altLang="ko-KR" sz="1451" dirty="0">
                <a:solidFill>
                  <a:srgbClr val="50646E"/>
                </a:solidFill>
              </a:rPr>
              <a:t>.</a:t>
            </a:r>
          </a:p>
          <a:p>
            <a:r>
              <a:rPr lang="ko-KR" altLang="en-US" sz="1451" dirty="0">
                <a:solidFill>
                  <a:srgbClr val="50646E"/>
                </a:solidFill>
              </a:rPr>
              <a:t>최대 </a:t>
            </a:r>
            <a:r>
              <a:rPr lang="ko-KR" altLang="en-US" sz="1451" dirty="0" err="1">
                <a:solidFill>
                  <a:srgbClr val="50646E"/>
                </a:solidFill>
              </a:rPr>
              <a:t>두줄까지</a:t>
            </a:r>
            <a:r>
              <a:rPr lang="ko-KR" altLang="en-US" sz="1451" dirty="0">
                <a:solidFill>
                  <a:srgbClr val="50646E"/>
                </a:solidFill>
              </a:rPr>
              <a:t> 입력이 가능합니다</a:t>
            </a:r>
            <a:r>
              <a:rPr lang="en-US" altLang="ko-KR" sz="1451" dirty="0">
                <a:solidFill>
                  <a:srgbClr val="50646E"/>
                </a:solidFill>
              </a:rPr>
              <a:t>.</a:t>
            </a:r>
            <a:endParaRPr lang="ko-KR" altLang="en-US" sz="1451" dirty="0">
              <a:solidFill>
                <a:srgbClr val="506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03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25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7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43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60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257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431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383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B0970-1D48-AF49-A8ED-22FF47701605}" type="datetimeFigureOut">
              <a:rPr kumimoji="1" lang="ko-KR" altLang="en-US" smtClean="0"/>
              <a:t>2019. 9. 4.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8514D-B25F-2E40-A33F-BD5C49C3F4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손님의 기쁨을 위한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145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하나만들조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홍길동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2019.08.10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31467" y="2742340"/>
            <a:ext cx="6440013" cy="13353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하나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멤버스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개인화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6665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1600" b="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en-US" altLang="ko-KR" sz="1600" b="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기반 개인화 서비스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활용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5"/>
            <a:ext cx="10466111" cy="928341"/>
          </a:xfrm>
        </p:spPr>
        <p:txBody>
          <a:bodyPr>
            <a:normAutofit/>
          </a:bodyPr>
          <a:lstStyle/>
          <a:p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2019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애플 제품 발표 중  </a:t>
            </a:r>
            <a:r>
              <a:rPr lang="en-US" altLang="ko-KR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AppleCard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 대한 코멘트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애플은 당신의 소비에 관한 정보를 보지 않으며 </a:t>
            </a:r>
            <a:b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지출을 추적하거나 유형화하는 것들은 애플의 서버가 아닌 디바이스에서 이루어진다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.”</a:t>
            </a:r>
          </a:p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애플이 개인화 서비스를 위해 활용하는 것이 </a:t>
            </a:r>
            <a:r>
              <a:rPr lang="en-US" altLang="ko-KR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(Machine Learning to Things)</a:t>
            </a:r>
            <a:endParaRPr lang="ko-KR" altLang="en-US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 descr="테니스, 남자, 사람, 법원이(가) 표시된 사진&#10;&#10;자동 생성된 설명">
            <a:extLst>
              <a:ext uri="{FF2B5EF4-FFF2-40B4-BE49-F238E27FC236}">
                <a16:creationId xmlns:a16="http://schemas.microsoft.com/office/drawing/2014/main" id="{32D41EA9-835D-4643-8A31-A147C4CA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9" y="1871624"/>
            <a:ext cx="4590788" cy="3119382"/>
          </a:xfrm>
          <a:prstGeom prst="rect">
            <a:avLst/>
          </a:prstGeom>
        </p:spPr>
      </p:pic>
      <p:pic>
        <p:nvPicPr>
          <p:cNvPr id="13" name="그림 12" descr="남자, 사진이(가) 표시된 사진&#10;&#10;자동 생성된 설명">
            <a:extLst>
              <a:ext uri="{FF2B5EF4-FFF2-40B4-BE49-F238E27FC236}">
                <a16:creationId xmlns:a16="http://schemas.microsoft.com/office/drawing/2014/main" id="{1A3361B1-D5A2-BC43-91A2-C6F0E66CD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121" r="2225" b="2975"/>
          <a:stretch/>
        </p:blipFill>
        <p:spPr>
          <a:xfrm>
            <a:off x="207991" y="5290874"/>
            <a:ext cx="4606070" cy="537823"/>
          </a:xfrm>
          <a:prstGeom prst="rect">
            <a:avLst/>
          </a:prstGeom>
        </p:spPr>
      </p:pic>
      <p:pic>
        <p:nvPicPr>
          <p:cNvPr id="15" name="그림 14" descr="사람, 실외, 여자, 의류이(가) 표시된 사진&#10;&#10;자동 생성된 설명">
            <a:extLst>
              <a:ext uri="{FF2B5EF4-FFF2-40B4-BE49-F238E27FC236}">
                <a16:creationId xmlns:a16="http://schemas.microsoft.com/office/drawing/2014/main" id="{2D71E592-52FA-1F4C-B501-97BD4ED06A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87" r="20910"/>
          <a:stretch/>
        </p:blipFill>
        <p:spPr>
          <a:xfrm>
            <a:off x="4943705" y="1871624"/>
            <a:ext cx="2144016" cy="3957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D980F-F5FD-B34B-9E87-07E82E695CA4}"/>
              </a:ext>
            </a:extLst>
          </p:cNvPr>
          <p:cNvSpPr txBox="1"/>
          <p:nvPr/>
        </p:nvSpPr>
        <p:spPr>
          <a:xfrm>
            <a:off x="7087721" y="5305477"/>
            <a:ext cx="198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Apple Servers.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17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1600" b="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en-US" altLang="ko-KR" sz="1600" b="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기반 개인화 서비스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Tool kit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10" y="751266"/>
            <a:ext cx="8874560" cy="951537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애플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카드의 서비스를 구현하는데 활용되는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Core ML 2017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개발자포럼에서 첫 발표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최근은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2019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애플 개발자 포럼에서는 경량화와 활용 측면에서 기능이 개선된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Core ML 3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툴킷을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오픈함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Android OS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역시  구글에서 제공하는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ML kit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활용하면 안드로이드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App.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에도 적용 가능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12C48-05D8-424F-9EBF-914E5916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6" y="3694952"/>
            <a:ext cx="4140818" cy="17880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3F61E4-1E90-CB46-B20B-8C12D70F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9" y="1957542"/>
            <a:ext cx="2145696" cy="146810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D73475F-E31B-6947-A092-59AD76352DA3}"/>
              </a:ext>
            </a:extLst>
          </p:cNvPr>
          <p:cNvCxnSpPr>
            <a:cxnSpLocks/>
          </p:cNvCxnSpPr>
          <p:nvPr/>
        </p:nvCxnSpPr>
        <p:spPr>
          <a:xfrm>
            <a:off x="300251" y="3450137"/>
            <a:ext cx="147636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7C67FFC-CB19-354D-AC0A-F4B8C22C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39" y="3002711"/>
            <a:ext cx="4334010" cy="2492252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7E0F673-4E5D-124B-9A8F-13B4EA9C7AD7}"/>
              </a:ext>
            </a:extLst>
          </p:cNvPr>
          <p:cNvCxnSpPr>
            <a:cxnSpLocks/>
          </p:cNvCxnSpPr>
          <p:nvPr/>
        </p:nvCxnSpPr>
        <p:spPr>
          <a:xfrm>
            <a:off x="4473941" y="2796736"/>
            <a:ext cx="42363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DE2146-630E-874B-83AD-03A1C134A27D}"/>
              </a:ext>
            </a:extLst>
          </p:cNvPr>
          <p:cNvSpPr txBox="1"/>
          <p:nvPr/>
        </p:nvSpPr>
        <p:spPr>
          <a:xfrm>
            <a:off x="4448906" y="2338756"/>
            <a:ext cx="426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Apple WWDC Core ML3 Keynote.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7901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sz="1600" b="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en-US" altLang="ko-KR" sz="1600" b="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기반 개인화 서비스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활용 서비스 구조도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22257"/>
            <a:ext cx="9522169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학습된 모델을 하나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멤버스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App.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 배포하여 관계사 간 데이터 교환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Issue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없이 </a:t>
            </a:r>
            <a:b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고객에게 개인화된 서비스를 제공 가능함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0E6DA9-C69A-CD4E-9C42-69C7C5C107EA}"/>
              </a:ext>
            </a:extLst>
          </p:cNvPr>
          <p:cNvGrpSpPr/>
          <p:nvPr/>
        </p:nvGrpSpPr>
        <p:grpSpPr>
          <a:xfrm>
            <a:off x="112937" y="2361063"/>
            <a:ext cx="8918126" cy="3994008"/>
            <a:chOff x="-1257056" y="1603169"/>
            <a:chExt cx="10579935" cy="4738254"/>
          </a:xfrm>
        </p:grpSpPr>
        <p:sp>
          <p:nvSpPr>
            <p:cNvPr id="14" name="사다리꼴[T] 13">
              <a:extLst>
                <a:ext uri="{FF2B5EF4-FFF2-40B4-BE49-F238E27FC236}">
                  <a16:creationId xmlns:a16="http://schemas.microsoft.com/office/drawing/2014/main" id="{3354AEA8-0AAB-FD42-B42A-84BE98A56BD2}"/>
                </a:ext>
              </a:extLst>
            </p:cNvPr>
            <p:cNvSpPr/>
            <p:nvPr/>
          </p:nvSpPr>
          <p:spPr>
            <a:xfrm rot="16200000">
              <a:off x="-3382739" y="3752603"/>
              <a:ext cx="4702629" cy="451263"/>
            </a:xfrm>
            <a:prstGeom prst="trapezoid">
              <a:avLst>
                <a:gd name="adj" fmla="val 8289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FE0A459-6136-494D-80B1-9674A711210C}"/>
                </a:ext>
              </a:extLst>
            </p:cNvPr>
            <p:cNvSpPr/>
            <p:nvPr/>
          </p:nvSpPr>
          <p:spPr>
            <a:xfrm>
              <a:off x="-729791" y="1626919"/>
              <a:ext cx="4859383" cy="471450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16" name="사다리꼴[T] 15">
              <a:extLst>
                <a:ext uri="{FF2B5EF4-FFF2-40B4-BE49-F238E27FC236}">
                  <a16:creationId xmlns:a16="http://schemas.microsoft.com/office/drawing/2014/main" id="{B1BFCE79-04F0-7340-AB85-8E544E4FD6FD}"/>
                </a:ext>
              </a:extLst>
            </p:cNvPr>
            <p:cNvSpPr/>
            <p:nvPr/>
          </p:nvSpPr>
          <p:spPr>
            <a:xfrm rot="5400000">
              <a:off x="6745933" y="3740730"/>
              <a:ext cx="4702629" cy="451263"/>
            </a:xfrm>
            <a:prstGeom prst="trapezoid">
              <a:avLst>
                <a:gd name="adj" fmla="val 855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7801FC-7A10-FC42-BE44-AC6B42A12E33}"/>
                </a:ext>
              </a:extLst>
            </p:cNvPr>
            <p:cNvSpPr/>
            <p:nvPr/>
          </p:nvSpPr>
          <p:spPr>
            <a:xfrm rot="10800000">
              <a:off x="5202188" y="1603169"/>
              <a:ext cx="3593431" cy="47145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074479-04DC-F342-906F-0C78EA86A62B}"/>
                </a:ext>
              </a:extLst>
            </p:cNvPr>
            <p:cNvSpPr txBox="1"/>
            <p:nvPr/>
          </p:nvSpPr>
          <p:spPr>
            <a:xfrm>
              <a:off x="-1239174" y="3123211"/>
              <a:ext cx="41549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하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나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멤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버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0DD7BE-C481-834B-9714-4F226FED5F3D}"/>
                </a:ext>
              </a:extLst>
            </p:cNvPr>
            <p:cNvSpPr txBox="1"/>
            <p:nvPr/>
          </p:nvSpPr>
          <p:spPr>
            <a:xfrm>
              <a:off x="8907379" y="3123211"/>
              <a:ext cx="41549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</a:rPr>
                <a:t>고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객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모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바</a:t>
              </a:r>
              <a:endParaRPr kumimoji="1" lang="en-US" altLang="ko-KR" b="1" dirty="0">
                <a:solidFill>
                  <a:schemeClr val="bg1"/>
                </a:solidFill>
              </a:endParaRPr>
            </a:p>
            <a:p>
              <a:r>
                <a:rPr kumimoji="1" lang="ko-KR" altLang="en-US" b="1" dirty="0">
                  <a:solidFill>
                    <a:schemeClr val="bg1"/>
                  </a:solidFill>
                </a:rPr>
                <a:t>일</a:t>
              </a:r>
              <a:endParaRPr kumimoji="1"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3E523C-C44F-5A4C-B0D0-E5B3C5A01E59}"/>
                </a:ext>
              </a:extLst>
            </p:cNvPr>
            <p:cNvSpPr/>
            <p:nvPr/>
          </p:nvSpPr>
          <p:spPr>
            <a:xfrm>
              <a:off x="-573630" y="1834804"/>
              <a:ext cx="1929609" cy="257681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D3FF6D3-4AC7-8F40-ABE6-88633847C84D}"/>
                </a:ext>
              </a:extLst>
            </p:cNvPr>
            <p:cNvSpPr/>
            <p:nvPr/>
          </p:nvSpPr>
          <p:spPr>
            <a:xfrm>
              <a:off x="-424922" y="2506460"/>
              <a:ext cx="1588919" cy="776795"/>
            </a:xfrm>
            <a:prstGeom prst="rect">
              <a:avLst/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은행 거래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데이터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D7BADA-1C2D-1842-951C-82735AA099FB}"/>
                </a:ext>
              </a:extLst>
            </p:cNvPr>
            <p:cNvSpPr/>
            <p:nvPr/>
          </p:nvSpPr>
          <p:spPr>
            <a:xfrm>
              <a:off x="-410414" y="3535134"/>
              <a:ext cx="1588919" cy="776795"/>
            </a:xfrm>
            <a:prstGeom prst="rect">
              <a:avLst/>
            </a:prstGeom>
            <a:solidFill>
              <a:schemeClr val="tx2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카드 결제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데이터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CE5D09-F3A3-B34B-B2B8-28CCD4B5AEB7}"/>
                </a:ext>
              </a:extLst>
            </p:cNvPr>
            <p:cNvSpPr txBox="1"/>
            <p:nvPr/>
          </p:nvSpPr>
          <p:spPr>
            <a:xfrm rot="16200000">
              <a:off x="213310" y="3125715"/>
              <a:ext cx="412203" cy="507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en-US" altLang="ko-KR" sz="2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X</a:t>
              </a:r>
              <a:endParaRPr kumimoji="1" lang="ko-KR" altLang="en-US" sz="11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C7447B2-68E2-D140-8AAA-2B068D7B58D1}"/>
                </a:ext>
              </a:extLst>
            </p:cNvPr>
            <p:cNvSpPr/>
            <p:nvPr/>
          </p:nvSpPr>
          <p:spPr>
            <a:xfrm>
              <a:off x="-400994" y="1830675"/>
              <a:ext cx="16514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멤버스</a:t>
              </a:r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데이터</a:t>
              </a:r>
              <a:endParaRPr kumimoji="1" lang="en-US" altLang="ko-K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서버</a:t>
              </a:r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CF9AB782-F531-6D4B-83A9-2A7CEDE477B5}"/>
                </a:ext>
              </a:extLst>
            </p:cNvPr>
            <p:cNvSpPr/>
            <p:nvPr/>
          </p:nvSpPr>
          <p:spPr>
            <a:xfrm rot="5400000">
              <a:off x="694252" y="3082088"/>
              <a:ext cx="1839952" cy="1828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43872F-BDA1-8F4D-AF35-0D5A298F77D4}"/>
                </a:ext>
              </a:extLst>
            </p:cNvPr>
            <p:cNvSpPr/>
            <p:nvPr/>
          </p:nvSpPr>
          <p:spPr>
            <a:xfrm>
              <a:off x="-573631" y="4563808"/>
              <a:ext cx="4486155" cy="1542931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60E7F5-3A2A-5A45-83E7-7841EBDAD06F}"/>
                </a:ext>
              </a:extLst>
            </p:cNvPr>
            <p:cNvSpPr/>
            <p:nvPr/>
          </p:nvSpPr>
          <p:spPr>
            <a:xfrm>
              <a:off x="221057" y="4760143"/>
              <a:ext cx="3495285" cy="1177273"/>
            </a:xfrm>
            <a:prstGeom prst="rect">
              <a:avLst/>
            </a:prstGeom>
            <a:solidFill>
              <a:schemeClr val="tx2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b="1" strike="sngStrike" dirty="0"/>
                <a:t>ML</a:t>
              </a:r>
              <a:r>
                <a:rPr kumimoji="1" lang="ko-KR" altLang="en-US" b="1" strike="sngStrike" dirty="0"/>
                <a:t> 기반</a:t>
              </a:r>
              <a:endParaRPr kumimoji="1" lang="en-US" altLang="ko-KR" b="1" strike="sngStrike" dirty="0"/>
            </a:p>
            <a:p>
              <a:pPr algn="ctr"/>
              <a:r>
                <a:rPr kumimoji="1" lang="ko-KR" altLang="en-US" strike="sngStrike" dirty="0"/>
                <a:t>개인화</a:t>
              </a:r>
              <a:endParaRPr kumimoji="1" lang="en-US" altLang="ko-KR" strike="sngStrike" dirty="0"/>
            </a:p>
            <a:p>
              <a:pPr algn="ctr"/>
              <a:r>
                <a:rPr kumimoji="1" lang="ko-KR" altLang="en-US" strike="sngStrike" dirty="0"/>
                <a:t>서비스</a:t>
              </a:r>
              <a:endParaRPr kumimoji="1" lang="en-US" altLang="ko-KR" strike="sngStrike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EB817DB-08D5-8E4C-95CF-EF53D244FACE}"/>
                </a:ext>
              </a:extLst>
            </p:cNvPr>
            <p:cNvSpPr/>
            <p:nvPr/>
          </p:nvSpPr>
          <p:spPr>
            <a:xfrm>
              <a:off x="-410415" y="4637332"/>
              <a:ext cx="415498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대</a:t>
              </a:r>
              <a:endParaRPr kumimoji="1" lang="en-US" altLang="ko-K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고</a:t>
              </a:r>
              <a:endParaRPr kumimoji="1" lang="en-US" altLang="ko-K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객</a:t>
              </a:r>
              <a:endParaRPr kumimoji="1" lang="en-US" altLang="ko-K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서</a:t>
              </a:r>
              <a:endParaRPr kumimoji="1" lang="en-US" altLang="ko-KR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kumimoji="1" lang="ko-KR" alt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470F9B-EA5D-1A4A-829C-D6D427C36707}"/>
                </a:ext>
              </a:extLst>
            </p:cNvPr>
            <p:cNvSpPr/>
            <p:nvPr/>
          </p:nvSpPr>
          <p:spPr>
            <a:xfrm>
              <a:off x="1873013" y="2305516"/>
              <a:ext cx="1790573" cy="1514869"/>
            </a:xfrm>
            <a:prstGeom prst="rect">
              <a:avLst/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/>
                <a:t>ML </a:t>
              </a:r>
              <a:r>
                <a:rPr kumimoji="1" lang="ko-KR" altLang="en-US" b="1" dirty="0"/>
                <a:t>모델 개발</a:t>
              </a:r>
              <a:endParaRPr kumimoji="1" lang="en-US" altLang="ko-KR" b="1" dirty="0"/>
            </a:p>
            <a:p>
              <a:pPr algn="ctr"/>
              <a:r>
                <a:rPr kumimoji="1" lang="ko-KR" altLang="en-US" sz="1400" dirty="0"/>
                <a:t>맞춤 혜택</a:t>
              </a:r>
              <a:endParaRPr kumimoji="1" lang="en-US" altLang="ko-KR" sz="1400" dirty="0"/>
            </a:p>
            <a:p>
              <a:pPr algn="ctr"/>
              <a:r>
                <a:rPr kumimoji="1" lang="ko-KR" altLang="en-US" sz="1400" b="1" dirty="0"/>
                <a:t>상품 추천</a:t>
              </a:r>
              <a:endParaRPr kumimoji="1" lang="en-US" altLang="ko-KR" sz="1400" b="1" dirty="0"/>
            </a:p>
            <a:p>
              <a:pPr algn="ctr"/>
              <a:r>
                <a:rPr kumimoji="1" lang="ko-KR" altLang="en-US" sz="1400" dirty="0"/>
                <a:t>이탈 방지 마케팅</a:t>
              </a:r>
              <a:endParaRPr kumimoji="1" lang="en-US" altLang="ko-KR" sz="1400" dirty="0"/>
            </a:p>
            <a:p>
              <a:pPr algn="ctr"/>
              <a:r>
                <a:rPr kumimoji="1" lang="en-US" altLang="ko-KR" dirty="0"/>
                <a:t>…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56F3C4-A3BE-6F48-8085-0E7C66F014E0}"/>
                </a:ext>
              </a:extLst>
            </p:cNvPr>
            <p:cNvSpPr txBox="1"/>
            <p:nvPr/>
          </p:nvSpPr>
          <p:spPr>
            <a:xfrm>
              <a:off x="4285752" y="4965941"/>
              <a:ext cx="121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/>
                <a:t>모델 배포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A589380-559C-9241-969E-9061639EFB8A}"/>
                </a:ext>
              </a:extLst>
            </p:cNvPr>
            <p:cNvGrpSpPr/>
            <p:nvPr/>
          </p:nvGrpSpPr>
          <p:grpSpPr>
            <a:xfrm>
              <a:off x="5785288" y="1864429"/>
              <a:ext cx="3058191" cy="1383539"/>
              <a:chOff x="10063029" y="2132280"/>
              <a:chExt cx="3058191" cy="1383538"/>
            </a:xfrm>
          </p:grpSpPr>
          <p:pic>
            <p:nvPicPr>
              <p:cNvPr id="43" name="Picture 56" descr="C:\Users\Admin\Desktop\daou전사\PersonnelAffairs_Team\160125_ppt템플릿\icon\images\icon_black (68).png">
                <a:extLst>
                  <a:ext uri="{FF2B5EF4-FFF2-40B4-BE49-F238E27FC236}">
                    <a16:creationId xmlns:a16="http://schemas.microsoft.com/office/drawing/2014/main" id="{8A28984B-0E16-174F-BD97-7123BFC57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3029" y="2132280"/>
                <a:ext cx="1419529" cy="1383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88BC094-0846-AA48-83AA-D2A09D6FBA9C}"/>
                  </a:ext>
                </a:extLst>
              </p:cNvPr>
              <p:cNvSpPr txBox="1"/>
              <p:nvPr/>
            </p:nvSpPr>
            <p:spPr>
              <a:xfrm>
                <a:off x="11318738" y="2255327"/>
                <a:ext cx="1802482" cy="76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고객 </a:t>
                </a:r>
                <a:r>
                  <a:rPr kumimoji="1" lang="en-US" altLang="ko-K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Action </a:t>
                </a:r>
                <a:r>
                  <a:rPr kumimoji="1" lang="ko-KR" altLang="en-US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발생</a:t>
                </a:r>
                <a:endParaRPr kumimoji="1" lang="en-US" altLang="ko-KR" sz="16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kumimoji="1" lang="ko-KR" alt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거래 발생</a:t>
                </a:r>
                <a:endParaRPr kumimoji="1" lang="en-US" altLang="ko-K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r>
                  <a:rPr kumimoji="1" lang="ko-KR" altLang="en-US" sz="1400" dirty="0">
                    <a:solidFill>
                      <a:schemeClr val="accent1">
                        <a:lumMod val="75000"/>
                      </a:schemeClr>
                    </a:solidFill>
                  </a:rPr>
                  <a:t>결제 발생 등</a:t>
                </a:r>
                <a:r>
                  <a:rPr kumimoji="1" lang="en-US" altLang="ko-KR" sz="1400" dirty="0">
                    <a:solidFill>
                      <a:schemeClr val="accent1">
                        <a:lumMod val="75000"/>
                      </a:schemeClr>
                    </a:solidFill>
                  </a:rPr>
                  <a:t>..</a:t>
                </a: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07227FE-5839-F54A-B376-A0851C0CA3F8}"/>
                </a:ext>
              </a:extLst>
            </p:cNvPr>
            <p:cNvSpPr/>
            <p:nvPr/>
          </p:nvSpPr>
          <p:spPr>
            <a:xfrm>
              <a:off x="5374650" y="4007187"/>
              <a:ext cx="1366083" cy="1423496"/>
            </a:xfrm>
            <a:prstGeom prst="rect">
              <a:avLst/>
            </a:prstGeom>
            <a:solidFill>
              <a:schemeClr val="accent1">
                <a:lumMod val="50000"/>
                <a:alpha val="5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dirty="0"/>
                <a:t>개인화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서비스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ML</a:t>
              </a:r>
            </a:p>
          </p:txBody>
        </p:sp>
        <p:sp>
          <p:nvSpPr>
            <p:cNvPr id="6" name="오른쪽으로 구부러진 화살표[C] 5">
              <a:extLst>
                <a:ext uri="{FF2B5EF4-FFF2-40B4-BE49-F238E27FC236}">
                  <a16:creationId xmlns:a16="http://schemas.microsoft.com/office/drawing/2014/main" id="{78EC0585-30E2-514F-A43A-D9BC3AC0E1D0}"/>
                </a:ext>
              </a:extLst>
            </p:cNvPr>
            <p:cNvSpPr/>
            <p:nvPr/>
          </p:nvSpPr>
          <p:spPr>
            <a:xfrm rot="17554932">
              <a:off x="4125872" y="3170704"/>
              <a:ext cx="1028643" cy="369305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원형 화살표[C] 6">
              <a:extLst>
                <a:ext uri="{FF2B5EF4-FFF2-40B4-BE49-F238E27FC236}">
                  <a16:creationId xmlns:a16="http://schemas.microsoft.com/office/drawing/2014/main" id="{8FCC77C1-81C9-DE45-9DE3-F6E64F014ECA}"/>
                </a:ext>
              </a:extLst>
            </p:cNvPr>
            <p:cNvSpPr/>
            <p:nvPr/>
          </p:nvSpPr>
          <p:spPr>
            <a:xfrm rot="5598160">
              <a:off x="6674042" y="2691638"/>
              <a:ext cx="1241203" cy="1193396"/>
            </a:xfrm>
            <a:prstGeom prst="circularArrow">
              <a:avLst>
                <a:gd name="adj1" fmla="val 12046"/>
                <a:gd name="adj2" fmla="val 1142319"/>
                <a:gd name="adj3" fmla="val 18899963"/>
                <a:gd name="adj4" fmla="val 10800000"/>
                <a:gd name="adj5" fmla="val 14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원형 화살표[C] 49">
              <a:extLst>
                <a:ext uri="{FF2B5EF4-FFF2-40B4-BE49-F238E27FC236}">
                  <a16:creationId xmlns:a16="http://schemas.microsoft.com/office/drawing/2014/main" id="{18781120-F74A-5B42-AB80-96A5D15E1932}"/>
                </a:ext>
              </a:extLst>
            </p:cNvPr>
            <p:cNvSpPr/>
            <p:nvPr/>
          </p:nvSpPr>
          <p:spPr>
            <a:xfrm rot="15836007">
              <a:off x="5297406" y="2779062"/>
              <a:ext cx="1241203" cy="1193396"/>
            </a:xfrm>
            <a:prstGeom prst="circularArrow">
              <a:avLst>
                <a:gd name="adj1" fmla="val 12046"/>
                <a:gd name="adj2" fmla="val 1142319"/>
                <a:gd name="adj3" fmla="val 18899963"/>
                <a:gd name="adj4" fmla="val 10800000"/>
                <a:gd name="adj5" fmla="val 14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E5C996-41D8-BA45-801B-9B044D6C1F05}"/>
                </a:ext>
              </a:extLst>
            </p:cNvPr>
            <p:cNvSpPr txBox="1"/>
            <p:nvPr/>
          </p:nvSpPr>
          <p:spPr>
            <a:xfrm>
              <a:off x="7840505" y="2757500"/>
              <a:ext cx="69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/>
                <a:t>Data </a:t>
              </a:r>
            </a:p>
            <a:p>
              <a:r>
                <a:rPr kumimoji="1" lang="ko-KR" altLang="en-US" b="1" dirty="0"/>
                <a:t>생성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2A354D-7A7C-1F4E-AD19-F23BF264CF06}"/>
                </a:ext>
              </a:extLst>
            </p:cNvPr>
            <p:cNvSpPr txBox="1"/>
            <p:nvPr/>
          </p:nvSpPr>
          <p:spPr>
            <a:xfrm>
              <a:off x="4194486" y="3005310"/>
              <a:ext cx="11163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b="1" dirty="0"/>
                <a:t>서비스</a:t>
              </a:r>
              <a:endParaRPr kumimoji="1" lang="en-US" altLang="ko-KR" b="1" dirty="0"/>
            </a:p>
            <a:p>
              <a:pPr algn="r"/>
              <a:r>
                <a:rPr kumimoji="1" lang="ko-KR" altLang="en-US" b="1" dirty="0"/>
                <a:t>제공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74CCA54-87D7-B841-AD0C-576667AC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8635" y="3917425"/>
              <a:ext cx="1202920" cy="2006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31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서비스의 확장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10" y="751266"/>
            <a:ext cx="8452472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고객을 감동시킨 이후엔 고객이 서비스에 대해 우호적일것임 </a:t>
            </a:r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MoT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기술을 활용해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관계사간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 결합을 통해 차별화된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개인회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서비스 제공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2518D5-E09A-B24D-8EA4-08B485F2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81" y="1438805"/>
            <a:ext cx="2361869" cy="393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53A9F-6345-1641-8DF2-D9BC6ADEC207}"/>
              </a:ext>
            </a:extLst>
          </p:cNvPr>
          <p:cNvSpPr txBox="1"/>
          <p:nvPr/>
        </p:nvSpPr>
        <p:spPr>
          <a:xfrm>
            <a:off x="693379" y="1930454"/>
            <a:ext cx="132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카드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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83060-7BE3-9944-B968-1787B419B339}"/>
              </a:ext>
            </a:extLst>
          </p:cNvPr>
          <p:cNvSpPr txBox="1"/>
          <p:nvPr/>
        </p:nvSpPr>
        <p:spPr>
          <a:xfrm>
            <a:off x="693379" y="2722024"/>
            <a:ext cx="153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보험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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224B0-7B8F-7348-89F7-3422AA1AF1DE}"/>
              </a:ext>
            </a:extLst>
          </p:cNvPr>
          <p:cNvSpPr txBox="1"/>
          <p:nvPr/>
        </p:nvSpPr>
        <p:spPr>
          <a:xfrm>
            <a:off x="693379" y="3541819"/>
            <a:ext cx="153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은행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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84468-F5A2-AB4B-A66E-E6BF0648911F}"/>
              </a:ext>
            </a:extLst>
          </p:cNvPr>
          <p:cNvSpPr txBox="1"/>
          <p:nvPr/>
        </p:nvSpPr>
        <p:spPr>
          <a:xfrm>
            <a:off x="693378" y="4361614"/>
            <a:ext cx="175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캐피탈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</a:t>
            </a:r>
            <a:endParaRPr kumimoji="1"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6DE74D-CACB-BB42-B769-57BFC390B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26" r="42119"/>
          <a:stretch/>
        </p:blipFill>
        <p:spPr>
          <a:xfrm>
            <a:off x="2743200" y="5588276"/>
            <a:ext cx="790763" cy="10541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C08617-1BE0-834C-87F0-A5568AFC4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53" y="5645998"/>
            <a:ext cx="1100397" cy="921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9D9878-B4C4-E644-BE4E-4E7EDB415C70}"/>
              </a:ext>
            </a:extLst>
          </p:cNvPr>
          <p:cNvSpPr txBox="1"/>
          <p:nvPr/>
        </p:nvSpPr>
        <p:spPr>
          <a:xfrm>
            <a:off x="5608424" y="1930454"/>
            <a:ext cx="2921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다양한 개인화 서비스 제공이 가능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보험 </a:t>
            </a:r>
            <a:r>
              <a:rPr kumimoji="1" lang="en-US" altLang="ko-KR" dirty="0"/>
              <a:t>X </a:t>
            </a:r>
            <a:r>
              <a:rPr kumimoji="1" lang="ko-KR" altLang="en-US" dirty="0"/>
              <a:t>은행 </a:t>
            </a:r>
            <a:r>
              <a:rPr kumimoji="1" lang="ko-KR" altLang="en-US" dirty="0" err="1"/>
              <a:t>콜라보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은행 </a:t>
            </a:r>
            <a:r>
              <a:rPr kumimoji="1" lang="en-US" altLang="ko-KR" dirty="0"/>
              <a:t>X </a:t>
            </a:r>
            <a:r>
              <a:rPr kumimoji="1" lang="ko-KR" altLang="en-US" dirty="0"/>
              <a:t>카드 </a:t>
            </a:r>
            <a:r>
              <a:rPr kumimoji="1" lang="ko-KR" altLang="en-US" dirty="0" err="1"/>
              <a:t>콜라보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궁극적으론 그룹의 일관된 고객관리가 가능해짐</a:t>
            </a:r>
          </a:p>
        </p:txBody>
      </p:sp>
    </p:spTree>
    <p:extLst>
      <p:ext uri="{BB962C8B-B14F-4D97-AF65-F5344CB8AC3E}">
        <p14:creationId xmlns:p14="http://schemas.microsoft.com/office/powerpoint/2010/main" val="296912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SWOT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기반으로 방향성 수립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6"/>
            <a:ext cx="9633195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고객 맞춤형 서비스 제공을 통해 재방문이 정체된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하나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멤버스의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UV(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방문자수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늘려 선순환 구조가 될 수 있도록 함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391310-7A81-9A48-AFAA-0F9B92B7F141}"/>
              </a:ext>
            </a:extLst>
          </p:cNvPr>
          <p:cNvGrpSpPr/>
          <p:nvPr/>
        </p:nvGrpSpPr>
        <p:grpSpPr>
          <a:xfrm>
            <a:off x="2224618" y="1863302"/>
            <a:ext cx="4179251" cy="4064775"/>
            <a:chOff x="3748618" y="1863299"/>
            <a:chExt cx="4179250" cy="4064775"/>
          </a:xfrm>
        </p:grpSpPr>
        <p:sp>
          <p:nvSpPr>
            <p:cNvPr id="7" name="막힌 원호 1">
              <a:extLst>
                <a:ext uri="{FF2B5EF4-FFF2-40B4-BE49-F238E27FC236}">
                  <a16:creationId xmlns:a16="http://schemas.microsoft.com/office/drawing/2014/main" id="{23CC5E43-FD37-524E-AE31-05D8072927F5}"/>
                </a:ext>
              </a:extLst>
            </p:cNvPr>
            <p:cNvSpPr/>
            <p:nvPr/>
          </p:nvSpPr>
          <p:spPr>
            <a:xfrm>
              <a:off x="4006060" y="1863300"/>
              <a:ext cx="3848911" cy="3848911"/>
            </a:xfrm>
            <a:prstGeom prst="blockArc">
              <a:avLst>
                <a:gd name="adj1" fmla="val 10800000"/>
                <a:gd name="adj2" fmla="val 19639231"/>
                <a:gd name="adj3" fmla="val 13689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42000">
                  <a:schemeClr val="accent3">
                    <a:lumMod val="60000"/>
                    <a:lumOff val="40000"/>
                  </a:schemeClr>
                </a:gs>
                <a:gs pos="73000">
                  <a:schemeClr val="accent3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B3852CA-B646-3F4A-9877-FF507974201F}"/>
                </a:ext>
              </a:extLst>
            </p:cNvPr>
            <p:cNvGrpSpPr/>
            <p:nvPr/>
          </p:nvGrpSpPr>
          <p:grpSpPr>
            <a:xfrm>
              <a:off x="3748618" y="1863299"/>
              <a:ext cx="4100548" cy="3848911"/>
              <a:chOff x="2758603" y="2054372"/>
              <a:chExt cx="4521044" cy="4243603"/>
            </a:xfrm>
          </p:grpSpPr>
          <p:sp>
            <p:nvSpPr>
              <p:cNvPr id="13" name="막힌 원호 30">
                <a:extLst>
                  <a:ext uri="{FF2B5EF4-FFF2-40B4-BE49-F238E27FC236}">
                    <a16:creationId xmlns:a16="http://schemas.microsoft.com/office/drawing/2014/main" id="{40C9DDA5-BEA3-564C-817F-CE2949FDB86C}"/>
                  </a:ext>
                </a:extLst>
              </p:cNvPr>
              <p:cNvSpPr/>
              <p:nvPr/>
            </p:nvSpPr>
            <p:spPr>
              <a:xfrm rot="16200000">
                <a:off x="3036044" y="2054372"/>
                <a:ext cx="4243603" cy="4243603"/>
              </a:xfrm>
              <a:prstGeom prst="blockArc">
                <a:avLst>
                  <a:gd name="adj1" fmla="val 10800000"/>
                  <a:gd name="adj2" fmla="val 16268770"/>
                  <a:gd name="adj3" fmla="val 13317"/>
                </a:avLst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77000">
                    <a:schemeClr val="accent1">
                      <a:lumMod val="97000"/>
                      <a:lumOff val="3000"/>
                    </a:schemeClr>
                  </a:gs>
                  <a:gs pos="37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14" name="이등변 삼각형 37">
                <a:extLst>
                  <a:ext uri="{FF2B5EF4-FFF2-40B4-BE49-F238E27FC236}">
                    <a16:creationId xmlns:a16="http://schemas.microsoft.com/office/drawing/2014/main" id="{8D4FEA09-105A-9F49-810B-7EAA1F629788}"/>
                  </a:ext>
                </a:extLst>
              </p:cNvPr>
              <p:cNvSpPr/>
              <p:nvPr/>
            </p:nvSpPr>
            <p:spPr>
              <a:xfrm>
                <a:off x="2758603" y="3658045"/>
                <a:ext cx="1131632" cy="50405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DA42ABD-B2CD-0847-B38E-7F13BF4E4E13}"/>
                </a:ext>
              </a:extLst>
            </p:cNvPr>
            <p:cNvGrpSpPr/>
            <p:nvPr/>
          </p:nvGrpSpPr>
          <p:grpSpPr>
            <a:xfrm>
              <a:off x="4006060" y="1863299"/>
              <a:ext cx="3848911" cy="4064775"/>
              <a:chOff x="3042444" y="2054373"/>
              <a:chExt cx="4243603" cy="4481603"/>
            </a:xfrm>
          </p:grpSpPr>
          <p:sp>
            <p:nvSpPr>
              <p:cNvPr id="11" name="막힌 원호 29">
                <a:extLst>
                  <a:ext uri="{FF2B5EF4-FFF2-40B4-BE49-F238E27FC236}">
                    <a16:creationId xmlns:a16="http://schemas.microsoft.com/office/drawing/2014/main" id="{9040C5EA-828B-6341-BC87-834EE37C798E}"/>
                  </a:ext>
                </a:extLst>
              </p:cNvPr>
              <p:cNvSpPr/>
              <p:nvPr/>
            </p:nvSpPr>
            <p:spPr>
              <a:xfrm rot="10800000">
                <a:off x="3042444" y="2054373"/>
                <a:ext cx="4243603" cy="4243603"/>
              </a:xfrm>
              <a:prstGeom prst="blockArc">
                <a:avLst>
                  <a:gd name="adj1" fmla="val 8821268"/>
                  <a:gd name="adj2" fmla="val 16226631"/>
                  <a:gd name="adj3" fmla="val 13226"/>
                </a:avLst>
              </a:prstGeom>
              <a:gradFill flip="none" rotWithShape="1">
                <a:gsLst>
                  <a:gs pos="57000">
                    <a:schemeClr val="accent4">
                      <a:lumMod val="60000"/>
                      <a:lumOff val="40000"/>
                    </a:schemeClr>
                  </a:gs>
                  <a:gs pos="85000">
                    <a:schemeClr val="accent4">
                      <a:lumMod val="97000"/>
                      <a:lumOff val="3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12" name="이등변 삼각형 34">
                <a:extLst>
                  <a:ext uri="{FF2B5EF4-FFF2-40B4-BE49-F238E27FC236}">
                    <a16:creationId xmlns:a16="http://schemas.microsoft.com/office/drawing/2014/main" id="{98BC8EFA-DDEE-7641-9D74-6B7324804579}"/>
                  </a:ext>
                </a:extLst>
              </p:cNvPr>
              <p:cNvSpPr/>
              <p:nvPr/>
            </p:nvSpPr>
            <p:spPr>
              <a:xfrm rot="16200000">
                <a:off x="4350002" y="5718132"/>
                <a:ext cx="1131632" cy="504056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33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10" name="이등변 삼각형 39">
              <a:extLst>
                <a:ext uri="{FF2B5EF4-FFF2-40B4-BE49-F238E27FC236}">
                  <a16:creationId xmlns:a16="http://schemas.microsoft.com/office/drawing/2014/main" id="{E20E9BE5-5A8D-C243-90FF-9CE2515A8E92}"/>
                </a:ext>
              </a:extLst>
            </p:cNvPr>
            <p:cNvSpPr/>
            <p:nvPr/>
          </p:nvSpPr>
          <p:spPr>
            <a:xfrm rot="8486211">
              <a:off x="6901488" y="2755224"/>
              <a:ext cx="1026380" cy="45717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B14000-EB8B-284B-8185-E1ADF5CAD4F9}"/>
              </a:ext>
            </a:extLst>
          </p:cNvPr>
          <p:cNvSpPr txBox="1"/>
          <p:nvPr/>
        </p:nvSpPr>
        <p:spPr>
          <a:xfrm>
            <a:off x="513035" y="1647436"/>
            <a:ext cx="2670721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itchFamily="2" charset="2"/>
              <a:buChar char="§"/>
            </a:pP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개인화 서비스 제공 </a:t>
            </a:r>
            <a:r>
              <a:rPr kumimoji="1" lang="en-US" altLang="ko-KR" sz="1633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</a:t>
            </a: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633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하나멤버스</a:t>
            </a: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재방문 상승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8C72C2-0A0F-A54B-958B-530B132C4FB0}"/>
              </a:ext>
            </a:extLst>
          </p:cNvPr>
          <p:cNvSpPr txBox="1"/>
          <p:nvPr/>
        </p:nvSpPr>
        <p:spPr>
          <a:xfrm>
            <a:off x="5947561" y="4604244"/>
            <a:ext cx="2906324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itchFamily="2" charset="2"/>
              <a:buChar char="§"/>
            </a:pPr>
            <a:r>
              <a:rPr kumimoji="1" lang="ko-KR" altLang="en-US" sz="1633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멤버스</a:t>
            </a: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사용자 증가</a:t>
            </a:r>
            <a:br>
              <a:rPr kumimoji="1" lang="en-US" altLang="ko-KR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633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</a:t>
            </a: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관계사의 참여 증가</a:t>
            </a:r>
            <a:endParaRPr kumimoji="1" lang="ko-KR" altLang="en-US" sz="1633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7EBD0-748F-374B-9692-FCF47298AADD}"/>
              </a:ext>
            </a:extLst>
          </p:cNvPr>
          <p:cNvSpPr txBox="1"/>
          <p:nvPr/>
        </p:nvSpPr>
        <p:spPr>
          <a:xfrm>
            <a:off x="300162" y="5114726"/>
            <a:ext cx="3848911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itchFamily="2" charset="2"/>
              <a:buChar char="§"/>
            </a:pPr>
            <a:r>
              <a:rPr kumimoji="1" lang="ko-KR" altLang="en-US" sz="1633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멤버스</a:t>
            </a: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내 타 관계사 데이터 확보 </a:t>
            </a:r>
            <a:br>
              <a:rPr kumimoji="1" lang="en-US" altLang="ko-KR" sz="1633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633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</a:t>
            </a:r>
            <a:r>
              <a:rPr kumimoji="1" lang="ko-KR" altLang="en-US" sz="1633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추가된 개인화 서비스 제공</a:t>
            </a:r>
            <a:endParaRPr kumimoji="1" lang="ko-KR" altLang="en-US" sz="1633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DDB4B-2FB6-B747-BC10-83D8FDA130BA}"/>
              </a:ext>
            </a:extLst>
          </p:cNvPr>
          <p:cNvSpPr txBox="1"/>
          <p:nvPr/>
        </p:nvSpPr>
        <p:spPr>
          <a:xfrm>
            <a:off x="3273238" y="3334618"/>
            <a:ext cx="227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글로벌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위 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 err="1"/>
              <a:t>멤버스</a:t>
            </a:r>
            <a:r>
              <a:rPr kumimoji="1" lang="ko-KR" altLang="en-US" sz="2400" dirty="0"/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62933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145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하나만들조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홍길동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2019.08.10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31467" y="2202445"/>
            <a:ext cx="6440013" cy="1875207"/>
          </a:xfrm>
        </p:spPr>
        <p:txBody>
          <a:bodyPr>
            <a:normAutofit/>
          </a:bodyPr>
          <a:lstStyle/>
          <a:p>
            <a:r>
              <a:rPr lang="en-US" altLang="ko-KR" sz="115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Q &amp; A</a:t>
            </a:r>
            <a:endParaRPr lang="ko-KR" altLang="en-US" sz="115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00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Business Model Canvas</a:t>
            </a:r>
            <a:endParaRPr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5"/>
            <a:ext cx="4371791" cy="360960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손님을 감동시키는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초개인화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서비스</a:t>
            </a:r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2C0331-EDCE-554E-8F6A-30FEE958707D}"/>
              </a:ext>
            </a:extLst>
          </p:cNvPr>
          <p:cNvGrpSpPr/>
          <p:nvPr/>
        </p:nvGrpSpPr>
        <p:grpSpPr>
          <a:xfrm>
            <a:off x="186327" y="2242343"/>
            <a:ext cx="8957673" cy="4388392"/>
            <a:chOff x="117096" y="1328999"/>
            <a:chExt cx="8957673" cy="4388392"/>
          </a:xfrm>
        </p:grpSpPr>
        <p:pic>
          <p:nvPicPr>
            <p:cNvPr id="1026" name="Picture 2" descr="Business Model Canvas">
              <a:extLst>
                <a:ext uri="{FF2B5EF4-FFF2-40B4-BE49-F238E27FC236}">
                  <a16:creationId xmlns:a16="http://schemas.microsoft.com/office/drawing/2014/main" id="{7C0A8CAB-CE24-7543-8E1F-91792ECD71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74" b="24724"/>
            <a:stretch/>
          </p:blipFill>
          <p:spPr bwMode="auto">
            <a:xfrm>
              <a:off x="117096" y="1328999"/>
              <a:ext cx="8957673" cy="434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00AC3-6BF4-524E-A5AF-656DB281F0BD}"/>
                </a:ext>
              </a:extLst>
            </p:cNvPr>
            <p:cNvSpPr txBox="1"/>
            <p:nvPr/>
          </p:nvSpPr>
          <p:spPr>
            <a:xfrm>
              <a:off x="3783989" y="1997839"/>
              <a:ext cx="172576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차별화된 개인화 서비스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r>
                <a:rPr kumimoji="1" lang="ko-KR" altLang="en-US" dirty="0"/>
                <a:t>다른 금융 서비스가 가지고 있지 않은 감성적인 개인화 서비스를 제공하자</a:t>
              </a:r>
              <a:r>
                <a:rPr kumimoji="1" lang="en-US" altLang="ko-KR" dirty="0"/>
                <a:t>!</a:t>
              </a:r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E0195-2B7E-D140-A72A-832F4D7865D9}"/>
                </a:ext>
              </a:extLst>
            </p:cNvPr>
            <p:cNvSpPr txBox="1"/>
            <p:nvPr/>
          </p:nvSpPr>
          <p:spPr>
            <a:xfrm>
              <a:off x="5847454" y="4172754"/>
              <a:ext cx="1287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하나 </a:t>
              </a:r>
              <a:r>
                <a:rPr kumimoji="1" lang="ko-KR" altLang="en-US" dirty="0" err="1"/>
                <a:t>멤버스</a:t>
              </a:r>
              <a:endParaRPr kumimoji="1"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D7D41A-F5DD-024A-BC50-CF326F6C5DD6}"/>
                </a:ext>
              </a:extLst>
            </p:cNvPr>
            <p:cNvSpPr txBox="1"/>
            <p:nvPr/>
          </p:nvSpPr>
          <p:spPr>
            <a:xfrm>
              <a:off x="5776636" y="1906072"/>
              <a:ext cx="14291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HAI </a:t>
              </a:r>
              <a:r>
                <a:rPr kumimoji="1" lang="ko-KR" altLang="en-US" dirty="0" err="1"/>
                <a:t>챗봇을</a:t>
              </a:r>
              <a:r>
                <a:rPr kumimoji="1" lang="ko-KR" altLang="en-US" dirty="0"/>
                <a:t> 통해 개인화 커뮤니케이션</a:t>
              </a:r>
              <a:endParaRPr kumimoji="1" lang="en-US" altLang="ko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EE9212-797C-374A-BF5A-F789848430F7}"/>
                </a:ext>
              </a:extLst>
            </p:cNvPr>
            <p:cNvSpPr txBox="1"/>
            <p:nvPr/>
          </p:nvSpPr>
          <p:spPr>
            <a:xfrm>
              <a:off x="7472622" y="2024072"/>
              <a:ext cx="1192743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우리의 고객은 누구인가</a:t>
              </a:r>
              <a:r>
                <a:rPr kumimoji="1" lang="en-US" altLang="ko-KR" dirty="0"/>
                <a:t>?</a:t>
              </a:r>
            </a:p>
            <a:p>
              <a:endParaRPr kumimoji="1" lang="en-US" altLang="ko-KR" dirty="0"/>
            </a:p>
            <a:p>
              <a:r>
                <a:rPr kumimoji="1" lang="ko-KR" altLang="en-US" dirty="0"/>
                <a:t>흔히 </a:t>
              </a:r>
              <a:r>
                <a:rPr kumimoji="1" lang="ko-KR" altLang="en-US" dirty="0" err="1"/>
                <a:t>활동손님이라</a:t>
              </a:r>
              <a:r>
                <a:rPr kumimoji="1" lang="ko-KR" altLang="en-US" dirty="0"/>
                <a:t> 불리는 고객층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endParaRPr kumimoji="1" lang="en-US" altLang="ko-KR" dirty="0"/>
            </a:p>
            <a:p>
              <a:endParaRPr kumimoji="1" lang="en-US" altLang="ko-KR" dirty="0"/>
            </a:p>
            <a:p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8FF445-B3E0-9744-B342-FA0FD4F96C4F}"/>
                </a:ext>
              </a:extLst>
            </p:cNvPr>
            <p:cNvSpPr txBox="1"/>
            <p:nvPr/>
          </p:nvSpPr>
          <p:spPr>
            <a:xfrm>
              <a:off x="2009073" y="3988088"/>
              <a:ext cx="12874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인적자원</a:t>
              </a:r>
              <a:endParaRPr kumimoji="1" lang="en-US" altLang="ko-KR" dirty="0"/>
            </a:p>
            <a:p>
              <a:r>
                <a:rPr kumimoji="1" lang="en-US" altLang="ko-KR" dirty="0"/>
                <a:t>(PB,</a:t>
              </a:r>
              <a:r>
                <a:rPr kumimoji="1" lang="ko-KR" altLang="en-US" dirty="0"/>
                <a:t>데이터 분석가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앱 개발자</a:t>
              </a:r>
              <a:r>
                <a:rPr kumimoji="1" lang="en-US" altLang="ko-KR" dirty="0"/>
                <a:t>)</a:t>
              </a:r>
            </a:p>
            <a:p>
              <a:endParaRPr kumimoji="1"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CF83B4-CF5E-8F4C-8742-7E113DC0D7F6}"/>
                </a:ext>
              </a:extLst>
            </p:cNvPr>
            <p:cNvSpPr txBox="1"/>
            <p:nvPr/>
          </p:nvSpPr>
          <p:spPr>
            <a:xfrm>
              <a:off x="1890728" y="1767572"/>
              <a:ext cx="1626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손님 </a:t>
              </a:r>
              <a:r>
                <a:rPr kumimoji="1" lang="ko-KR" altLang="en-US" dirty="0" err="1"/>
                <a:t>세그멘테이션</a:t>
              </a:r>
              <a:endParaRPr kumimoji="1" lang="en-US" altLang="ko-KR" dirty="0"/>
            </a:p>
            <a:p>
              <a:r>
                <a:rPr kumimoji="1" lang="ko-KR" altLang="en-US" dirty="0"/>
                <a:t>감성 분석 모델</a:t>
              </a:r>
              <a:endParaRPr kumimoji="1" lang="en-US" altLang="ko-KR" dirty="0"/>
            </a:p>
            <a:p>
              <a:r>
                <a:rPr kumimoji="1" lang="ko-KR" altLang="en-US" dirty="0"/>
                <a:t>콘텐츠 개발</a:t>
              </a:r>
              <a:endParaRPr kumimoji="1"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35DFD4-439D-FD4B-9843-E72FC46015A5}"/>
                </a:ext>
              </a:extLst>
            </p:cNvPr>
            <p:cNvSpPr txBox="1"/>
            <p:nvPr/>
          </p:nvSpPr>
          <p:spPr>
            <a:xfrm>
              <a:off x="372240" y="2002194"/>
              <a:ext cx="128747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모바일</a:t>
              </a:r>
              <a:r>
                <a:rPr kumimoji="1" lang="en-US" altLang="ko-KR" dirty="0"/>
                <a:t>OS</a:t>
              </a:r>
            </a:p>
            <a:p>
              <a:r>
                <a:rPr kumimoji="1" lang="ko-KR" altLang="en-US" dirty="0"/>
                <a:t>플랫폼 회사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r>
                <a:rPr kumimoji="1" lang="ko-KR" altLang="en-US" dirty="0"/>
                <a:t>애플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구글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r>
                <a:rPr kumimoji="1" lang="ko-KR" altLang="en-US" dirty="0"/>
                <a:t>관계사</a:t>
              </a:r>
              <a:endParaRPr kumimoji="1" lang="en-US" altLang="ko-KR" dirty="0"/>
            </a:p>
            <a:p>
              <a:endParaRPr kumimoji="1"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09937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채널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하나멤버스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SWOT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77832"/>
            <a:ext cx="8356937" cy="418909"/>
          </a:xfrm>
        </p:spPr>
        <p:txBody>
          <a:bodyPr>
            <a:normAutofit/>
          </a:bodyPr>
          <a:lstStyle/>
          <a:p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하나멤버스의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강점과 기회를 살리면서 약점과 위협을 보완할 수 있도록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SWOT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 수행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D5A5D4-9D2D-C548-AD5F-32E4907E0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42464"/>
              </p:ext>
            </p:extLst>
          </p:nvPr>
        </p:nvGraphicFramePr>
        <p:xfrm>
          <a:off x="200209" y="1522440"/>
          <a:ext cx="8575302" cy="444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651">
                  <a:extLst>
                    <a:ext uri="{9D8B030D-6E8A-4147-A177-3AD203B41FA5}">
                      <a16:colId xmlns:a16="http://schemas.microsoft.com/office/drawing/2014/main" val="855234575"/>
                    </a:ext>
                  </a:extLst>
                </a:gridCol>
                <a:gridCol w="4287651">
                  <a:extLst>
                    <a:ext uri="{9D8B030D-6E8A-4147-A177-3AD203B41FA5}">
                      <a16:colId xmlns:a16="http://schemas.microsoft.com/office/drawing/2014/main" val="234269730"/>
                    </a:ext>
                  </a:extLst>
                </a:gridCol>
              </a:tblGrid>
              <a:tr h="383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강점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내부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약점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내부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291225"/>
                  </a:ext>
                </a:extLst>
              </a:tr>
              <a:tr h="1536586"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그룹 공통 플랫폼 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하나 </a:t>
                      </a:r>
                      <a:r>
                        <a:rPr lang="ko-KR" altLang="en-US" sz="2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멤버스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b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금융그룹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멤버스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플랫폼 중 가입자수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위로 경쟁력 확보</a:t>
                      </a:r>
                      <a:b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금융그룹 차원에서의 고객 정보를 활용해 서비스 제공의 기틀 마련</a:t>
                      </a:r>
                    </a:p>
                  </a:txBody>
                  <a:tcPr marL="82935" marR="82935" marT="41468" marB="414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재방문 비율 낮음</a:t>
                      </a:r>
                      <a:b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가입자 대비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활용자가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적음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대부분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룰렛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돌리러 방문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marL="342900" indent="-3429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은행</a:t>
                      </a:r>
                      <a: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&amp;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카드 중심 포트폴리오</a:t>
                      </a:r>
                      <a:br>
                        <a:rPr lang="en-US" altLang="ko-K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은행과 카드 이외의 타 금융 관계사의 서비스가 하나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멤버스에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부재</a:t>
                      </a:r>
                      <a:b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약점에 대해 검토 필요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en-US" altLang="ko-K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233617"/>
                  </a:ext>
                </a:extLst>
              </a:tr>
              <a:tr h="380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기회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외부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위협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외부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82229"/>
                  </a:ext>
                </a:extLst>
              </a:tr>
              <a:tr h="2059144"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데이터 개방화와 개인정보 </a:t>
                      </a:r>
                      <a:b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                              </a:t>
                      </a: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보호법 규제 완화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2019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금융 빅데이터 인프라 오픈행사에서 최종구 금융 위원장은</a:t>
                      </a:r>
                      <a:b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표준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API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기반의 데이터 거래소 서비스 구축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을 향후 플랜으로 발표</a:t>
                      </a:r>
                      <a:b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b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국내 개인정보 활성화 방안에서 서로 다른 기업이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가명정보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형태로 데이터를 결합해 활용할 수 있도록 촉진 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.</a:t>
                      </a:r>
                      <a:endParaRPr lang="en-US" altLang="ko-K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금융산업의 경계가 사라짐</a:t>
                      </a:r>
                      <a:b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핀테크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–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토스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뱅크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셀러드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등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스타트업이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새로운 가치를 제공하면서 경쟁자로 등장</a:t>
                      </a:r>
                      <a:b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IT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기업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–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카카오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네이버 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IT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대기업도 금융 서비스를 제공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pPr algn="ctr" latinLnBrk="1"/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82935" marR="82935" marT="41468" marB="4146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45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채널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하나멤버스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요약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77832"/>
            <a:ext cx="8356937" cy="418909"/>
          </a:xfrm>
        </p:spPr>
        <p:txBody>
          <a:bodyPr>
            <a:normAutofit/>
          </a:bodyPr>
          <a:lstStyle/>
          <a:p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하나멤버스의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강점과 기회를 살리면서 약점과 위협을 보완할 수 있도록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SWOT 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 수행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50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타겟 고객층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77832"/>
            <a:ext cx="8356937" cy="418909"/>
          </a:xfrm>
        </p:spPr>
        <p:txBody>
          <a:bodyPr>
            <a:normAutofit/>
          </a:bodyPr>
          <a:lstStyle/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848D3A-6400-E547-8309-3AD6273276EA}"/>
              </a:ext>
            </a:extLst>
          </p:cNvPr>
          <p:cNvGrpSpPr/>
          <p:nvPr/>
        </p:nvGrpSpPr>
        <p:grpSpPr>
          <a:xfrm>
            <a:off x="263770" y="1843330"/>
            <a:ext cx="5427346" cy="4597978"/>
            <a:chOff x="263770" y="2792726"/>
            <a:chExt cx="4306701" cy="3648582"/>
          </a:xfrm>
        </p:grpSpPr>
        <p:sp>
          <p:nvSpPr>
            <p:cNvPr id="7" name="L 도형 6">
              <a:extLst>
                <a:ext uri="{FF2B5EF4-FFF2-40B4-BE49-F238E27FC236}">
                  <a16:creationId xmlns:a16="http://schemas.microsoft.com/office/drawing/2014/main" id="{51000D39-7648-EB4C-88B0-7571F22B7124}"/>
                </a:ext>
              </a:extLst>
            </p:cNvPr>
            <p:cNvSpPr/>
            <p:nvPr/>
          </p:nvSpPr>
          <p:spPr>
            <a:xfrm>
              <a:off x="544424" y="3092573"/>
              <a:ext cx="3683360" cy="2990048"/>
            </a:xfrm>
            <a:prstGeom prst="corner">
              <a:avLst>
                <a:gd name="adj1" fmla="val 1759"/>
                <a:gd name="adj2" fmla="val 175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E7C499-A47D-3C42-9A1C-6C59725ACC02}"/>
                </a:ext>
              </a:extLst>
            </p:cNvPr>
            <p:cNvSpPr txBox="1"/>
            <p:nvPr/>
          </p:nvSpPr>
          <p:spPr>
            <a:xfrm>
              <a:off x="3604026" y="6164309"/>
              <a:ext cx="9664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자산규모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4A22B-F24A-4D47-9A52-B8FAE80A4A20}"/>
                </a:ext>
              </a:extLst>
            </p:cNvPr>
            <p:cNvSpPr txBox="1"/>
            <p:nvPr/>
          </p:nvSpPr>
          <p:spPr>
            <a:xfrm>
              <a:off x="263770" y="2792726"/>
              <a:ext cx="786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고객 수</a:t>
              </a: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F4678DCB-3E9D-484A-BBFE-98D79D5691D7}"/>
                </a:ext>
              </a:extLst>
            </p:cNvPr>
            <p:cNvSpPr/>
            <p:nvPr/>
          </p:nvSpPr>
          <p:spPr>
            <a:xfrm>
              <a:off x="777378" y="3332641"/>
              <a:ext cx="3309871" cy="2472744"/>
            </a:xfrm>
            <a:custGeom>
              <a:avLst/>
              <a:gdLst>
                <a:gd name="connsiteX0" fmla="*/ 0 w 3309871"/>
                <a:gd name="connsiteY0" fmla="*/ 0 h 2472744"/>
                <a:gd name="connsiteX1" fmla="*/ 257578 w 3309871"/>
                <a:gd name="connsiteY1" fmla="*/ 669702 h 2472744"/>
                <a:gd name="connsiteX2" fmla="*/ 772733 w 3309871"/>
                <a:gd name="connsiteY2" fmla="*/ 1596980 h 2472744"/>
                <a:gd name="connsiteX3" fmla="*/ 2176530 w 3309871"/>
                <a:gd name="connsiteY3" fmla="*/ 2266682 h 2472744"/>
                <a:gd name="connsiteX4" fmla="*/ 3309871 w 3309871"/>
                <a:gd name="connsiteY4" fmla="*/ 2472744 h 247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9871" h="2472744">
                  <a:moveTo>
                    <a:pt x="0" y="0"/>
                  </a:moveTo>
                  <a:cubicBezTo>
                    <a:pt x="64394" y="201769"/>
                    <a:pt x="128789" y="403539"/>
                    <a:pt x="257578" y="669702"/>
                  </a:cubicBezTo>
                  <a:cubicBezTo>
                    <a:pt x="386367" y="935865"/>
                    <a:pt x="452908" y="1330817"/>
                    <a:pt x="772733" y="1596980"/>
                  </a:cubicBezTo>
                  <a:cubicBezTo>
                    <a:pt x="1092558" y="1863143"/>
                    <a:pt x="1753674" y="2120721"/>
                    <a:pt x="2176530" y="2266682"/>
                  </a:cubicBezTo>
                  <a:cubicBezTo>
                    <a:pt x="2599386" y="2412643"/>
                    <a:pt x="3050147" y="2434107"/>
                    <a:pt x="3309871" y="247274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710526-1B9D-8449-A65D-7C887BFEF9A3}"/>
                </a:ext>
              </a:extLst>
            </p:cNvPr>
            <p:cNvSpPr/>
            <p:nvPr/>
          </p:nvSpPr>
          <p:spPr>
            <a:xfrm>
              <a:off x="2468880" y="3312761"/>
              <a:ext cx="1023009" cy="2698745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accent1"/>
                  </a:solidFill>
                </a:rPr>
                <a:t>타깃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953D5C-C7F5-1148-87DF-EA32FDB77D30}"/>
                </a:ext>
              </a:extLst>
            </p:cNvPr>
            <p:cNvSpPr/>
            <p:nvPr/>
          </p:nvSpPr>
          <p:spPr>
            <a:xfrm>
              <a:off x="3604026" y="3312761"/>
              <a:ext cx="511621" cy="2698745"/>
            </a:xfrm>
            <a:prstGeom prst="rect">
              <a:avLst/>
            </a:prstGeom>
            <a:solidFill>
              <a:schemeClr val="accent3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</a:rPr>
                <a:t>PB</a:t>
              </a:r>
              <a:endParaRPr kumimoji="1"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E51CA2-E2EF-CC46-838E-AF96A519A981}"/>
                </a:ext>
              </a:extLst>
            </p:cNvPr>
            <p:cNvSpPr/>
            <p:nvPr/>
          </p:nvSpPr>
          <p:spPr>
            <a:xfrm>
              <a:off x="732788" y="3312761"/>
              <a:ext cx="1623955" cy="2698745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501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Table </a:t>
            </a:r>
            <a:b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of </a:t>
            </a:r>
            <a:b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408727" y="1556467"/>
            <a:ext cx="914349" cy="44669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04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 </a:t>
            </a: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2)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26172" y="1768591"/>
            <a:ext cx="3622043" cy="36095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ko-KR" altLang="en-US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 </a:t>
            </a: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2)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endParaRPr lang="ko-KR" altLang="en-US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 </a:t>
            </a: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2)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M.o.T</a:t>
            </a:r>
            <a:endParaRPr lang="ko-KR" altLang="en-US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 </a:t>
            </a:r>
            <a:r>
              <a:rPr lang="en-US" altLang="ko-KR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2) </a:t>
            </a:r>
            <a:r>
              <a:rPr lang="ko-KR" altLang="en-US" sz="1451" dirty="0">
                <a:solidFill>
                  <a:srgbClr val="9DA6A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소제목 입력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확장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226497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핵심 활동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세그멘테이션</a:t>
            </a:r>
            <a:endParaRPr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77832"/>
            <a:ext cx="8356937" cy="41890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참고 논문 </a:t>
            </a:r>
            <a:r>
              <a:rPr lang="en-US" altLang="ko-KR" sz="1600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토픽모형을</a:t>
            </a:r>
            <a:r>
              <a:rPr lang="ko-KR" altLang="en-US" sz="1600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이용한 빅데이터 기반 마이크로 </a:t>
            </a:r>
            <a:r>
              <a:rPr lang="ko-KR" altLang="en-US" sz="1600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세그멘테이션</a:t>
            </a:r>
            <a:r>
              <a:rPr lang="ko-KR" altLang="en-US" sz="1600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방법론 연구</a:t>
            </a:r>
            <a:endParaRPr lang="en-US" altLang="ko-KR" sz="1600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1B05988-4BFB-6F4E-B0B8-911A620A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4" y="1758108"/>
            <a:ext cx="5136367" cy="364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00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핵심 활동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: 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감정 인식 모델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77832"/>
            <a:ext cx="8356937" cy="418909"/>
          </a:xfrm>
        </p:spPr>
        <p:txBody>
          <a:bodyPr>
            <a:normAutofit/>
          </a:bodyPr>
          <a:lstStyle/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9210B-2CEB-4141-B2EF-831822B4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4" y="1758108"/>
            <a:ext cx="8356937" cy="15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57DE3-0081-244A-91B2-B685EBA2000F}"/>
              </a:ext>
            </a:extLst>
          </p:cNvPr>
          <p:cNvSpPr txBox="1"/>
          <p:nvPr/>
        </p:nvSpPr>
        <p:spPr>
          <a:xfrm>
            <a:off x="302454" y="1388776"/>
            <a:ext cx="254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사용 데이터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46D72A-D08F-AF4D-9F53-BF1642CE51E1}"/>
              </a:ext>
            </a:extLst>
          </p:cNvPr>
          <p:cNvSpPr/>
          <p:nvPr/>
        </p:nvSpPr>
        <p:spPr>
          <a:xfrm>
            <a:off x="484609" y="3180775"/>
            <a:ext cx="74467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tlas Grotesk"/>
              </a:rPr>
              <a:t>데이터는 </a:t>
            </a:r>
            <a:r>
              <a:rPr lang="en-US" altLang="ko-KR" dirty="0">
                <a:latin typeface="Atlas Grotesk"/>
              </a:rPr>
              <a:t>48</a:t>
            </a:r>
            <a:r>
              <a:rPr lang="en" altLang="ko-KR" dirty="0">
                <a:latin typeface="Atlas Grotesk"/>
              </a:rPr>
              <a:t>x48 </a:t>
            </a:r>
            <a:r>
              <a:rPr lang="ko-KR" altLang="en-US" dirty="0">
                <a:latin typeface="Atlas Grotesk"/>
              </a:rPr>
              <a:t>픽셀 </a:t>
            </a:r>
            <a:r>
              <a:rPr lang="ko-KR" altLang="en-US" dirty="0" err="1">
                <a:latin typeface="Atlas Grotesk"/>
              </a:rPr>
              <a:t>회색조</a:t>
            </a:r>
            <a:r>
              <a:rPr lang="ko-KR" altLang="en-US" dirty="0">
                <a:latin typeface="Atlas Grotesk"/>
              </a:rPr>
              <a:t> 얼굴 이미지로 구성됨</a:t>
            </a:r>
            <a:r>
              <a:rPr lang="en-US" altLang="ko-KR" dirty="0">
                <a:latin typeface="Atlas Grotesk"/>
              </a:rPr>
              <a:t>.</a:t>
            </a:r>
          </a:p>
          <a:p>
            <a:r>
              <a:rPr lang="ko-KR" altLang="en-US" dirty="0">
                <a:latin typeface="Atlas Grotesk"/>
              </a:rPr>
              <a:t>얼굴 표정에 표시된 감정을 기준으로 각 얼굴을 </a:t>
            </a:r>
            <a:r>
              <a:rPr lang="en-US" altLang="ko-KR" dirty="0">
                <a:latin typeface="Atlas Grotesk"/>
              </a:rPr>
              <a:t>7 </a:t>
            </a:r>
            <a:r>
              <a:rPr lang="ko-KR" altLang="en-US" dirty="0">
                <a:latin typeface="Atlas Grotesk"/>
              </a:rPr>
              <a:t>가지 범주로 구성</a:t>
            </a:r>
            <a:endParaRPr lang="en-US" altLang="ko-KR" dirty="0">
              <a:latin typeface="Atlas Grotesk"/>
            </a:endParaRPr>
          </a:p>
          <a:p>
            <a:r>
              <a:rPr lang="en-US" altLang="ko-KR" dirty="0">
                <a:latin typeface="Atlas Grotesk"/>
              </a:rPr>
              <a:t>(0 = </a:t>
            </a:r>
            <a:r>
              <a:rPr lang="ko-KR" altLang="en-US" dirty="0">
                <a:latin typeface="Atlas Grotesk"/>
              </a:rPr>
              <a:t>화</a:t>
            </a:r>
            <a:r>
              <a:rPr lang="en-US" altLang="ko-KR" dirty="0">
                <a:latin typeface="Atlas Grotesk"/>
              </a:rPr>
              <a:t>, 1 = </a:t>
            </a:r>
            <a:r>
              <a:rPr lang="ko-KR" altLang="en-US" dirty="0">
                <a:latin typeface="Atlas Grotesk"/>
              </a:rPr>
              <a:t>혐오</a:t>
            </a:r>
            <a:r>
              <a:rPr lang="en-US" altLang="ko-KR" dirty="0">
                <a:latin typeface="Atlas Grotesk"/>
              </a:rPr>
              <a:t>, 2 = </a:t>
            </a:r>
            <a:r>
              <a:rPr lang="ko-KR" altLang="en-US" dirty="0">
                <a:latin typeface="Atlas Grotesk"/>
              </a:rPr>
              <a:t>공포</a:t>
            </a:r>
            <a:r>
              <a:rPr lang="en-US" altLang="ko-KR" dirty="0">
                <a:latin typeface="Atlas Grotesk"/>
              </a:rPr>
              <a:t>, 3 = </a:t>
            </a:r>
            <a:r>
              <a:rPr lang="ko-KR" altLang="en-US" dirty="0">
                <a:latin typeface="Atlas Grotesk"/>
              </a:rPr>
              <a:t>행복</a:t>
            </a:r>
            <a:r>
              <a:rPr lang="en-US" altLang="ko-KR" dirty="0">
                <a:latin typeface="Atlas Grotesk"/>
              </a:rPr>
              <a:t>, 4 = </a:t>
            </a:r>
            <a:r>
              <a:rPr lang="ko-KR" altLang="en-US" dirty="0">
                <a:latin typeface="Atlas Grotesk"/>
              </a:rPr>
              <a:t>슬픈</a:t>
            </a:r>
            <a:r>
              <a:rPr lang="en-US" altLang="ko-KR" dirty="0">
                <a:latin typeface="Atlas Grotesk"/>
              </a:rPr>
              <a:t>, 5 = </a:t>
            </a:r>
            <a:r>
              <a:rPr lang="ko-KR" altLang="en-US" dirty="0">
                <a:latin typeface="Atlas Grotesk"/>
              </a:rPr>
              <a:t>서프라이즈</a:t>
            </a:r>
            <a:r>
              <a:rPr lang="en-US" altLang="ko-KR" dirty="0">
                <a:latin typeface="Atlas Grotesk"/>
              </a:rPr>
              <a:t>, 6 = </a:t>
            </a:r>
            <a:r>
              <a:rPr lang="ko-KR" altLang="en-US" dirty="0">
                <a:latin typeface="Atlas Grotesk"/>
              </a:rPr>
              <a:t>중립 </a:t>
            </a:r>
            <a:r>
              <a:rPr lang="en-US" altLang="ko-KR" dirty="0">
                <a:latin typeface="Atlas Grotesk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61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APPENDIX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개인정보 활용 관련 이슈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77832"/>
            <a:ext cx="8356937" cy="418909"/>
          </a:xfrm>
        </p:spPr>
        <p:txBody>
          <a:bodyPr>
            <a:normAutofit/>
          </a:bodyPr>
          <a:lstStyle/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5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Vision &amp; Mission</a:t>
            </a:r>
            <a:endParaRPr lang="ko-KR" alt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5"/>
            <a:ext cx="4371791" cy="360960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손님은 어떨 때 감동할까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91A1496F-DB5D-654C-A5CC-FEF25BB993EA}"/>
              </a:ext>
            </a:extLst>
          </p:cNvPr>
          <p:cNvSpPr txBox="1">
            <a:spLocks/>
          </p:cNvSpPr>
          <p:nvPr/>
        </p:nvSpPr>
        <p:spPr>
          <a:xfrm>
            <a:off x="200209" y="2049884"/>
            <a:ext cx="4371791" cy="3075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77" kern="1200">
                <a:solidFill>
                  <a:schemeClr val="tx1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  <a:sym typeface="Wingdings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06B5F-A178-244C-B31A-410FC71B2B11}"/>
              </a:ext>
            </a:extLst>
          </p:cNvPr>
          <p:cNvSpPr/>
          <p:nvPr/>
        </p:nvSpPr>
        <p:spPr>
          <a:xfrm>
            <a:off x="1018903" y="1647025"/>
            <a:ext cx="7106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34" charset="-127"/>
              </a:rPr>
              <a:t>손님</a:t>
            </a: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34" charset="-127"/>
              </a:rPr>
              <a:t>의 </a:t>
            </a:r>
            <a:r>
              <a:rPr lang="ko-KR" altLang="en-US" sz="3600" b="1" dirty="0">
                <a:solidFill>
                  <a:schemeClr val="accent3"/>
                </a:solidFill>
                <a:latin typeface="맑은 고딕" panose="020B0503020000020004" pitchFamily="34" charset="-127"/>
              </a:rPr>
              <a:t>기쁨</a:t>
            </a:r>
            <a:r>
              <a:rPr lang="en-US" altLang="ko-KR" sz="3600" dirty="0">
                <a:solidFill>
                  <a:srgbClr val="333333"/>
                </a:solidFill>
                <a:latin typeface="맑은 고딕" panose="020B0503020000020004" pitchFamily="34" charset="-127"/>
              </a:rPr>
              <a:t>, </a:t>
            </a: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34" charset="-127"/>
              </a:rPr>
              <a:t>그 하나를 위하여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D9085A-3EFF-714E-AE79-26935E3C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9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손님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5"/>
            <a:ext cx="4371791" cy="360960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손님은 어떨 때 감동할까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91A1496F-DB5D-654C-A5CC-FEF25BB993EA}"/>
              </a:ext>
            </a:extLst>
          </p:cNvPr>
          <p:cNvSpPr txBox="1">
            <a:spLocks/>
          </p:cNvSpPr>
          <p:nvPr/>
        </p:nvSpPr>
        <p:spPr>
          <a:xfrm>
            <a:off x="200209" y="2049884"/>
            <a:ext cx="4371791" cy="3075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77" kern="1200">
                <a:solidFill>
                  <a:schemeClr val="tx1"/>
                </a:solidFill>
                <a:latin typeface="다키 M" pitchFamily="2" charset="-127"/>
                <a:ea typeface="다키 M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  <a:sym typeface="Wingdings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673956-68BB-9A4D-BC52-BF4246B2292C}"/>
              </a:ext>
            </a:extLst>
          </p:cNvPr>
          <p:cNvSpPr txBox="1"/>
          <p:nvPr/>
        </p:nvSpPr>
        <p:spPr>
          <a:xfrm>
            <a:off x="308123" y="1115804"/>
            <a:ext cx="40972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b="1" dirty="0"/>
              <a:t>손님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sz="1400" dirty="0"/>
              <a:t>:</a:t>
            </a:r>
            <a:r>
              <a:rPr kumimoji="1" lang="ko-KR" altLang="en-US" sz="1400" dirty="0"/>
              <a:t> 추상적이니 나눠보자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en-US" altLang="ko-KR" sz="1400" dirty="0"/>
              <a:t>:</a:t>
            </a:r>
            <a:r>
              <a:rPr kumimoji="1" lang="ko-KR" altLang="en-US" sz="1400" dirty="0"/>
              <a:t> 물론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모든 손님이 다 중요하지만 금융그룹에</a:t>
            </a:r>
            <a:br>
              <a:rPr kumimoji="1" lang="en-US" altLang="ko-KR" sz="1400" dirty="0"/>
            </a:br>
            <a:r>
              <a:rPr kumimoji="1" lang="ko-KR" altLang="en-US" sz="1400" dirty="0"/>
              <a:t>   중요한 손님은 자산 규모가 높은 손님 순</a:t>
            </a:r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70FA7FB2-72B5-0E4D-8C9A-87BC432C6E2D}"/>
              </a:ext>
            </a:extLst>
          </p:cNvPr>
          <p:cNvSpPr/>
          <p:nvPr/>
        </p:nvSpPr>
        <p:spPr>
          <a:xfrm>
            <a:off x="544424" y="3092573"/>
            <a:ext cx="3683360" cy="2990048"/>
          </a:xfrm>
          <a:prstGeom prst="corner">
            <a:avLst>
              <a:gd name="adj1" fmla="val 1759"/>
              <a:gd name="adj2" fmla="val 175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9714C-B068-8343-B385-AE734B6F9BE4}"/>
              </a:ext>
            </a:extLst>
          </p:cNvPr>
          <p:cNvSpPr txBox="1"/>
          <p:nvPr/>
        </p:nvSpPr>
        <p:spPr>
          <a:xfrm>
            <a:off x="3604026" y="6164309"/>
            <a:ext cx="966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자산규모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76130-1453-B546-B1B4-D8F4FCDEAF17}"/>
              </a:ext>
            </a:extLst>
          </p:cNvPr>
          <p:cNvSpPr txBox="1"/>
          <p:nvPr/>
        </p:nvSpPr>
        <p:spPr>
          <a:xfrm>
            <a:off x="263770" y="2792726"/>
            <a:ext cx="78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고객 수</a:t>
            </a:r>
          </a:p>
        </p:txBody>
      </p:sp>
      <p:sp>
        <p:nvSpPr>
          <p:cNvPr id="17" name="자유형 16">
            <a:extLst>
              <a:ext uri="{FF2B5EF4-FFF2-40B4-BE49-F238E27FC236}">
                <a16:creationId xmlns:a16="http://schemas.microsoft.com/office/drawing/2014/main" id="{5DEA2876-8AB4-5C49-A1F1-397CED534489}"/>
              </a:ext>
            </a:extLst>
          </p:cNvPr>
          <p:cNvSpPr/>
          <p:nvPr/>
        </p:nvSpPr>
        <p:spPr>
          <a:xfrm>
            <a:off x="777378" y="3332641"/>
            <a:ext cx="3309871" cy="2472744"/>
          </a:xfrm>
          <a:custGeom>
            <a:avLst/>
            <a:gdLst>
              <a:gd name="connsiteX0" fmla="*/ 0 w 3309871"/>
              <a:gd name="connsiteY0" fmla="*/ 0 h 2472744"/>
              <a:gd name="connsiteX1" fmla="*/ 257578 w 3309871"/>
              <a:gd name="connsiteY1" fmla="*/ 669702 h 2472744"/>
              <a:gd name="connsiteX2" fmla="*/ 772733 w 3309871"/>
              <a:gd name="connsiteY2" fmla="*/ 1596980 h 2472744"/>
              <a:gd name="connsiteX3" fmla="*/ 2176530 w 3309871"/>
              <a:gd name="connsiteY3" fmla="*/ 2266682 h 2472744"/>
              <a:gd name="connsiteX4" fmla="*/ 3309871 w 3309871"/>
              <a:gd name="connsiteY4" fmla="*/ 2472744 h 247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871" h="2472744">
                <a:moveTo>
                  <a:pt x="0" y="0"/>
                </a:moveTo>
                <a:cubicBezTo>
                  <a:pt x="64394" y="201769"/>
                  <a:pt x="128789" y="403539"/>
                  <a:pt x="257578" y="669702"/>
                </a:cubicBezTo>
                <a:cubicBezTo>
                  <a:pt x="386367" y="935865"/>
                  <a:pt x="452908" y="1330817"/>
                  <a:pt x="772733" y="1596980"/>
                </a:cubicBezTo>
                <a:cubicBezTo>
                  <a:pt x="1092558" y="1863143"/>
                  <a:pt x="1753674" y="2120721"/>
                  <a:pt x="2176530" y="2266682"/>
                </a:cubicBezTo>
                <a:cubicBezTo>
                  <a:pt x="2599386" y="2412643"/>
                  <a:pt x="3050147" y="2434107"/>
                  <a:pt x="3309871" y="24727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277F04-B774-2A45-9755-9409D732C03B}"/>
              </a:ext>
            </a:extLst>
          </p:cNvPr>
          <p:cNvSpPr/>
          <p:nvPr/>
        </p:nvSpPr>
        <p:spPr>
          <a:xfrm>
            <a:off x="2468880" y="3312761"/>
            <a:ext cx="1023009" cy="2698745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accent1"/>
                </a:solidFill>
              </a:rPr>
              <a:t>타깃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0753FC-663B-2D40-A9D0-83A20045E8B7}"/>
              </a:ext>
            </a:extLst>
          </p:cNvPr>
          <p:cNvSpPr txBox="1"/>
          <p:nvPr/>
        </p:nvSpPr>
        <p:spPr>
          <a:xfrm>
            <a:off x="4916215" y="1115804"/>
            <a:ext cx="402757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sz="1200" b="1" dirty="0"/>
          </a:p>
          <a:p>
            <a:r>
              <a:rPr kumimoji="1" lang="en-US" altLang="ko-KR" sz="1400" dirty="0"/>
              <a:t>:</a:t>
            </a:r>
            <a:r>
              <a:rPr kumimoji="1" lang="ko-KR" altLang="en-US" sz="1400" dirty="0"/>
              <a:t> 손님에게 가치를 제공하려면 뭘 해야 할까</a:t>
            </a:r>
            <a:r>
              <a:rPr kumimoji="1" lang="en-US" altLang="ko-KR" sz="1400" dirty="0"/>
              <a:t>?</a:t>
            </a:r>
          </a:p>
          <a:p>
            <a:endParaRPr kumimoji="1" lang="en-US" altLang="ko-KR" dirty="0"/>
          </a:p>
          <a:p>
            <a:pPr algn="ctr"/>
            <a:r>
              <a:rPr kumimoji="1" lang="ko-KR" altLang="en-US" b="1" dirty="0"/>
              <a:t>개인화 맞춤 서비스 제공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pPr algn="ctr"/>
            <a:r>
              <a:rPr kumimoji="1" lang="ko-KR" altLang="en-US" b="1" dirty="0"/>
              <a:t>어떤 서비스가 개인화 서비스일까</a:t>
            </a:r>
            <a:r>
              <a:rPr kumimoji="1" lang="en-US" altLang="ko-KR" b="1" dirty="0"/>
              <a:t>?</a:t>
            </a:r>
          </a:p>
          <a:p>
            <a:r>
              <a:rPr kumimoji="1" lang="en-US" altLang="ko-KR" sz="1400" dirty="0"/>
              <a:t>	Ex)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유투브의</a:t>
            </a:r>
            <a:r>
              <a:rPr kumimoji="1" lang="ko-KR" altLang="en-US" sz="1400" dirty="0"/>
              <a:t> 맞춤 콘텐츠 추천</a:t>
            </a:r>
            <a:endParaRPr kumimoji="1" lang="en-US" altLang="ko-KR" sz="1400" dirty="0"/>
          </a:p>
          <a:p>
            <a:r>
              <a:rPr kumimoji="1" lang="en-US" altLang="ko-KR" sz="1400" dirty="0"/>
              <a:t>	Ex) google ads </a:t>
            </a:r>
            <a:r>
              <a:rPr kumimoji="1" lang="ko-KR" altLang="en-US" sz="1400" dirty="0"/>
              <a:t>맞춤 광고 추천</a:t>
            </a:r>
            <a:endParaRPr kumimoji="1" lang="en-US" altLang="ko-KR" sz="1400" dirty="0"/>
          </a:p>
          <a:p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pPr algn="ctr"/>
            <a:r>
              <a:rPr kumimoji="1" lang="ko-KR" altLang="en-US" b="1" dirty="0"/>
              <a:t>금융권에서는 어떤 서비스가 개인화 서비스 일까</a:t>
            </a:r>
            <a:r>
              <a:rPr kumimoji="1" lang="en-US" altLang="ko-KR" b="1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algn="ctr"/>
            <a:r>
              <a:rPr kumimoji="1" lang="ko-KR" altLang="en-US" b="1" dirty="0"/>
              <a:t>자산규모나 </a:t>
            </a:r>
            <a:r>
              <a:rPr kumimoji="1" lang="ko-KR" altLang="en-US" b="1" dirty="0" err="1"/>
              <a:t>지출등</a:t>
            </a:r>
            <a:r>
              <a:rPr kumimoji="1" lang="ko-KR" altLang="en-US" b="1" dirty="0"/>
              <a:t> 패턴을 통해 맞춤형 상품을 추천하는 것</a:t>
            </a:r>
            <a:r>
              <a:rPr kumimoji="1" lang="en-US" altLang="ko-KR" b="1" dirty="0"/>
              <a:t>?</a:t>
            </a:r>
          </a:p>
          <a:p>
            <a:endParaRPr kumimoji="1" lang="en-US" altLang="ko-KR" dirty="0">
              <a:solidFill>
                <a:schemeClr val="accent1"/>
              </a:solidFill>
            </a:endParaRPr>
          </a:p>
          <a:p>
            <a:r>
              <a:rPr kumimoji="1" lang="ko-KR" altLang="en-US" b="1" dirty="0">
                <a:solidFill>
                  <a:schemeClr val="accent1"/>
                </a:solidFill>
                <a:sym typeface="Wingdings" pitchFamily="2" charset="2"/>
              </a:rPr>
              <a:t>    </a:t>
            </a:r>
            <a:r>
              <a:rPr kumimoji="1" lang="en-US" altLang="ko-KR" b="1" dirty="0">
                <a:solidFill>
                  <a:schemeClr val="accent1"/>
                </a:solidFill>
                <a:sym typeface="Wingdings" pitchFamily="2" charset="2"/>
              </a:rPr>
              <a:t></a:t>
            </a:r>
            <a:r>
              <a:rPr kumimoji="1" lang="ko-KR" altLang="en-US" b="1" dirty="0">
                <a:solidFill>
                  <a:schemeClr val="accent1"/>
                </a:solidFill>
                <a:sym typeface="Wingdings" pitchFamily="2" charset="2"/>
              </a:rPr>
              <a:t> 좀 더 차별화 요소가 있어야 함</a:t>
            </a:r>
            <a:endParaRPr kumimoji="1" lang="en-US" altLang="ko-KR" b="1" dirty="0">
              <a:solidFill>
                <a:schemeClr val="accent1"/>
              </a:solidFill>
            </a:endParaRPr>
          </a:p>
          <a:p>
            <a:endParaRPr kumimoji="1"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38F389-A179-714A-B359-D6E90B476EA2}"/>
              </a:ext>
            </a:extLst>
          </p:cNvPr>
          <p:cNvSpPr/>
          <p:nvPr/>
        </p:nvSpPr>
        <p:spPr>
          <a:xfrm>
            <a:off x="3604026" y="3312761"/>
            <a:ext cx="511621" cy="2698745"/>
          </a:xfrm>
          <a:prstGeom prst="rect">
            <a:avLst/>
          </a:prstGeom>
          <a:solidFill>
            <a:schemeClr val="accent3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  <a:latin typeface="+mj-ea"/>
                <a:ea typeface="+mj-ea"/>
              </a:rPr>
              <a:t>PB</a:t>
            </a:r>
            <a:endParaRPr kumimoji="1"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5711B2-EB22-B440-AD21-A5CA2498C33B}"/>
              </a:ext>
            </a:extLst>
          </p:cNvPr>
          <p:cNvSpPr/>
          <p:nvPr/>
        </p:nvSpPr>
        <p:spPr>
          <a:xfrm>
            <a:off x="732788" y="3312761"/>
            <a:ext cx="1623955" cy="2698745"/>
          </a:xfrm>
          <a:prstGeom prst="rect">
            <a:avLst/>
          </a:prstGeom>
          <a:solidFill>
            <a:schemeClr val="tx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86E772-C455-D444-AFE1-86ED5C7D69F2}"/>
              </a:ext>
            </a:extLst>
          </p:cNvPr>
          <p:cNvCxnSpPr>
            <a:cxnSpLocks/>
          </p:cNvCxnSpPr>
          <p:nvPr/>
        </p:nvCxnSpPr>
        <p:spPr>
          <a:xfrm flipH="1">
            <a:off x="4657555" y="902305"/>
            <a:ext cx="1529" cy="5371064"/>
          </a:xfrm>
          <a:prstGeom prst="straightConnector1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FB7AE-A26B-1A4E-B02E-2E8DAAD03AB4}"/>
              </a:ext>
            </a:extLst>
          </p:cNvPr>
          <p:cNvSpPr txBox="1"/>
          <p:nvPr/>
        </p:nvSpPr>
        <p:spPr>
          <a:xfrm>
            <a:off x="799069" y="4035670"/>
            <a:ext cx="134728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100" b="1" dirty="0"/>
          </a:p>
          <a:p>
            <a:endParaRPr kumimoji="1" lang="en-US" altLang="ko-KR" sz="1100" b="1" dirty="0"/>
          </a:p>
          <a:p>
            <a:r>
              <a:rPr kumimoji="1" lang="ko-KR" altLang="en-US" sz="1600" b="1" dirty="0" err="1"/>
              <a:t>비실거래</a:t>
            </a:r>
            <a:r>
              <a:rPr kumimoji="1" lang="ko-KR" altLang="en-US" sz="1600" b="1" dirty="0"/>
              <a:t> 손님</a:t>
            </a:r>
            <a:r>
              <a:rPr kumimoji="1" lang="en-US" altLang="ko-KR" sz="1600" b="1" dirty="0"/>
              <a:t>(?)</a:t>
            </a:r>
          </a:p>
          <a:p>
            <a:endParaRPr kumimoji="1" lang="en-US" altLang="ko-KR" sz="1100" b="1" dirty="0"/>
          </a:p>
          <a:p>
            <a:r>
              <a:rPr kumimoji="1" lang="ko-KR" altLang="en-US" sz="1100" dirty="0"/>
              <a:t>뱅크 </a:t>
            </a:r>
            <a:r>
              <a:rPr kumimoji="1" lang="ko-KR" altLang="en-US" sz="1100" dirty="0" err="1"/>
              <a:t>셀러드</a:t>
            </a:r>
            <a:r>
              <a:rPr kumimoji="1" lang="ko-KR" altLang="en-US" sz="1100" dirty="0"/>
              <a:t> 이야기 보단 </a:t>
            </a:r>
            <a:r>
              <a:rPr kumimoji="1" lang="en-US" altLang="ko-KR" sz="1100" dirty="0"/>
              <a:t>ROI </a:t>
            </a:r>
            <a:r>
              <a:rPr kumimoji="1" lang="ko-KR" altLang="en-US" sz="1100" dirty="0"/>
              <a:t>측면에서 이야기 하는게 나을 듯 함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AFE4F48E-CF9C-9242-B8FF-6FF4C9A50B4D}"/>
              </a:ext>
            </a:extLst>
          </p:cNvPr>
          <p:cNvSpPr/>
          <p:nvPr/>
        </p:nvSpPr>
        <p:spPr>
          <a:xfrm rot="10800000">
            <a:off x="6446780" y="2615790"/>
            <a:ext cx="966445" cy="145327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FA398C3-67E4-824F-9337-ECFEC7D71BD1}"/>
              </a:ext>
            </a:extLst>
          </p:cNvPr>
          <p:cNvSpPr/>
          <p:nvPr/>
        </p:nvSpPr>
        <p:spPr>
          <a:xfrm rot="10800000">
            <a:off x="6446780" y="3768184"/>
            <a:ext cx="966445" cy="145327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90CF824E-D0BF-D94A-80D7-26F60AE583CB}"/>
              </a:ext>
            </a:extLst>
          </p:cNvPr>
          <p:cNvSpPr/>
          <p:nvPr/>
        </p:nvSpPr>
        <p:spPr>
          <a:xfrm rot="10800000">
            <a:off x="6446780" y="4837830"/>
            <a:ext cx="966445" cy="145327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807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05AD6-41E1-A444-8AF8-B16B5917A864}"/>
              </a:ext>
            </a:extLst>
          </p:cNvPr>
          <p:cNvSpPr/>
          <p:nvPr/>
        </p:nvSpPr>
        <p:spPr>
          <a:xfrm>
            <a:off x="112527" y="1083861"/>
            <a:ext cx="10171342" cy="2523635"/>
          </a:xfrm>
          <a:prstGeom prst="rect">
            <a:avLst/>
          </a:prstGeom>
          <a:solidFill>
            <a:schemeClr val="bg1">
              <a:alpha val="47000"/>
            </a:schemeClr>
          </a:solidFill>
          <a:ln w="317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페르소나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6"/>
            <a:ext cx="9633195" cy="757579"/>
          </a:xfrm>
        </p:spPr>
        <p:txBody>
          <a:bodyPr>
            <a:normAutofit/>
          </a:bodyPr>
          <a:lstStyle/>
          <a:p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 후반의 직장인에 대해 페르소나 분석을 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Customer Journey Map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의 관점에서 수행함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2CFFA-1B63-0F48-9C35-95C775CA0C99}"/>
              </a:ext>
            </a:extLst>
          </p:cNvPr>
          <p:cNvSpPr txBox="1"/>
          <p:nvPr/>
        </p:nvSpPr>
        <p:spPr>
          <a:xfrm>
            <a:off x="6552269" y="1201392"/>
            <a:ext cx="437179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20</a:t>
            </a:r>
            <a:r>
              <a:rPr kumimoji="1" lang="ko-KR" altLang="en-US" sz="1100" dirty="0"/>
              <a:t>대 후반 남성 직장인</a:t>
            </a:r>
            <a:endParaRPr kumimoji="1" lang="en-US" altLang="ko-KR" sz="1100" dirty="0"/>
          </a:p>
          <a:p>
            <a:r>
              <a:rPr kumimoji="1" lang="ko-KR" altLang="en-US" sz="1100" dirty="0"/>
              <a:t>올해 </a:t>
            </a:r>
            <a:r>
              <a:rPr kumimoji="1" lang="en-US" altLang="ko-KR" sz="1100" dirty="0"/>
              <a:t>2</a:t>
            </a:r>
            <a:r>
              <a:rPr kumimoji="1" lang="ko-KR" altLang="en-US" sz="1100" dirty="0"/>
              <a:t>월에 베트남 </a:t>
            </a:r>
            <a:r>
              <a:rPr kumimoji="1" lang="ko-KR" altLang="en-US" sz="1100" dirty="0" err="1"/>
              <a:t>다낭</a:t>
            </a:r>
            <a:r>
              <a:rPr kumimoji="1" lang="ko-KR" altLang="en-US" sz="1100" dirty="0"/>
              <a:t> 할인 항공권을</a:t>
            </a:r>
            <a:endParaRPr kumimoji="1" lang="en-US" altLang="ko-KR" sz="1100" dirty="0"/>
          </a:p>
          <a:p>
            <a:r>
              <a:rPr kumimoji="1" lang="ko-KR" altLang="en-US" sz="1100" dirty="0"/>
              <a:t>보고 여름 휴가 계획을 일찍 잡음</a:t>
            </a:r>
            <a:r>
              <a:rPr kumimoji="1" lang="en-US" altLang="ko-KR" sz="1100" dirty="0"/>
              <a:t>.</a:t>
            </a:r>
          </a:p>
          <a:p>
            <a:endParaRPr kumimoji="1" lang="en-US" altLang="ko-KR" sz="1100" dirty="0"/>
          </a:p>
          <a:p>
            <a:r>
              <a:rPr kumimoji="1" lang="ko-KR" altLang="en-US" sz="1100" dirty="0"/>
              <a:t>최근 프로젝트와 신기술사관학교 교육으로 정신이 없음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그러던 중 신기술 사관학교 마무리를 앞두고 </a:t>
            </a:r>
            <a:endParaRPr kumimoji="1" lang="en-US" altLang="ko-KR" sz="1100" dirty="0"/>
          </a:p>
          <a:p>
            <a:r>
              <a:rPr kumimoji="1" lang="ko-KR" altLang="en-US" sz="1100" dirty="0"/>
              <a:t>여름 휴가 일정과 </a:t>
            </a:r>
            <a:r>
              <a:rPr kumimoji="1" lang="ko-KR" altLang="en-US" sz="1100" dirty="0" err="1"/>
              <a:t>해커톤</a:t>
            </a:r>
            <a:r>
              <a:rPr kumimoji="1" lang="ko-KR" altLang="en-US" sz="1100" dirty="0"/>
              <a:t> 일정이 겹친다는 걸 알게 됨</a:t>
            </a:r>
            <a:r>
              <a:rPr kumimoji="1" lang="en-US" altLang="ko-KR" sz="1100" dirty="0"/>
              <a:t>.</a:t>
            </a:r>
          </a:p>
          <a:p>
            <a:endParaRPr kumimoji="1" lang="en-US" altLang="ko-KR" sz="1100" dirty="0"/>
          </a:p>
          <a:p>
            <a:r>
              <a:rPr kumimoji="1" lang="ko-KR" altLang="en-US" sz="1100" dirty="0"/>
              <a:t>아쉽지만 눈물을 머금고 여름 휴가 일정을 취소함</a:t>
            </a:r>
            <a:r>
              <a:rPr kumimoji="1" lang="en-US" altLang="ko-KR" sz="1100" dirty="0"/>
              <a:t>.</a:t>
            </a:r>
          </a:p>
          <a:p>
            <a:r>
              <a:rPr kumimoji="1" lang="ko-KR" altLang="en-US" sz="1100" dirty="0"/>
              <a:t>퇴근하는 길 기대했던 휴가를 </a:t>
            </a:r>
            <a:r>
              <a:rPr kumimoji="1" lang="ko-KR" altLang="en-US" sz="1100" dirty="0" err="1"/>
              <a:t>못가게</a:t>
            </a:r>
            <a:r>
              <a:rPr kumimoji="1" lang="ko-KR" altLang="en-US" sz="1100" dirty="0"/>
              <a:t> </a:t>
            </a:r>
            <a:r>
              <a:rPr kumimoji="1" lang="ko-KR" altLang="en-US" sz="1100" dirty="0" err="1"/>
              <a:t>되서</a:t>
            </a:r>
            <a:r>
              <a:rPr kumimoji="1" lang="ko-KR" altLang="en-US" sz="1100" dirty="0"/>
              <a:t> 마음이 적적함</a:t>
            </a:r>
            <a:r>
              <a:rPr kumimoji="1" lang="en-US" altLang="ko-KR" sz="1100" dirty="0"/>
              <a:t>.</a:t>
            </a:r>
          </a:p>
          <a:p>
            <a:endParaRPr kumimoji="1" lang="en-US" altLang="ko-KR" sz="1100" dirty="0"/>
          </a:p>
          <a:p>
            <a:r>
              <a:rPr kumimoji="1" lang="ko-KR" altLang="en-US" sz="1100" dirty="0" err="1"/>
              <a:t>룰렛을</a:t>
            </a:r>
            <a:r>
              <a:rPr kumimoji="1" lang="ko-KR" altLang="en-US" sz="1100" dirty="0"/>
              <a:t> 돌리기 위해 하나 </a:t>
            </a:r>
            <a:r>
              <a:rPr kumimoji="1" lang="ko-KR" altLang="en-US" sz="1100" dirty="0" err="1"/>
              <a:t>멤버스에</a:t>
            </a:r>
            <a:r>
              <a:rPr kumimoji="1" lang="ko-KR" altLang="en-US" sz="1100" dirty="0"/>
              <a:t> 접속</a:t>
            </a:r>
            <a:endParaRPr kumimoji="1" lang="en-US" altLang="ko-KR" sz="1100" dirty="0"/>
          </a:p>
          <a:p>
            <a:r>
              <a:rPr kumimoji="1" lang="ko-KR" altLang="en-US" sz="1100" dirty="0" err="1"/>
              <a:t>메세지가</a:t>
            </a:r>
            <a:r>
              <a:rPr kumimoji="1" lang="ko-KR" altLang="en-US" sz="1100" dirty="0"/>
              <a:t> 뜸 안녕하세요 고객님 </a:t>
            </a:r>
            <a:r>
              <a:rPr kumimoji="1" lang="en-US" altLang="ko-KR" sz="1100" dirty="0"/>
              <a:t>~</a:t>
            </a:r>
            <a:r>
              <a:rPr kumimoji="1" lang="ko-KR" altLang="en-US" sz="1100" dirty="0"/>
              <a:t> </a:t>
            </a:r>
            <a:endParaRPr kumimoji="1" lang="en-US" altLang="ko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A3E8A7-CA54-6F4A-A8FE-EC9D7B16252C}"/>
              </a:ext>
            </a:extLst>
          </p:cNvPr>
          <p:cNvSpPr txBox="1"/>
          <p:nvPr/>
        </p:nvSpPr>
        <p:spPr>
          <a:xfrm>
            <a:off x="3721669" y="4161817"/>
            <a:ext cx="5295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하나 </a:t>
            </a:r>
            <a:r>
              <a:rPr kumimoji="1" lang="ko-KR" altLang="en-US" dirty="0" err="1"/>
              <a:t>만들조가</a:t>
            </a:r>
            <a:r>
              <a:rPr kumimoji="1" lang="ko-KR" altLang="en-US" dirty="0"/>
              <a:t> 생각하는 개인화 서비스는</a:t>
            </a:r>
            <a:endParaRPr kumimoji="1" lang="en-US" altLang="ko-KR" dirty="0"/>
          </a:p>
          <a:p>
            <a:r>
              <a:rPr kumimoji="1" lang="ko-KR" altLang="en-US" dirty="0"/>
              <a:t>이처럼 고객을 감동시킬 수 있어야 한다고 생각함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이를 위해선 </a:t>
            </a:r>
            <a:endParaRPr kumimoji="1" lang="en-US" altLang="ko-KR" dirty="0"/>
          </a:p>
          <a:p>
            <a:r>
              <a:rPr kumimoji="1" lang="ko-KR" altLang="en-US" dirty="0"/>
              <a:t>첫번째 손님을 이해해야 함</a:t>
            </a:r>
            <a:endParaRPr kumimoji="1" lang="en-US" altLang="ko-KR" dirty="0"/>
          </a:p>
          <a:p>
            <a:r>
              <a:rPr kumimoji="1" lang="ko-KR" altLang="en-US" dirty="0"/>
              <a:t>두번째 손님의 감정에 공감해야 함</a:t>
            </a:r>
            <a:endParaRPr kumimoji="1" lang="en-US" altLang="ko-KR" dirty="0"/>
          </a:p>
          <a:p>
            <a:r>
              <a:rPr kumimoji="1" lang="ko-KR" altLang="en-US" dirty="0"/>
              <a:t>세번째 적절한 서비스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컨텐츠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제공해야 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EC4FC5-872A-C64C-B260-51881667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9" y="1158467"/>
            <a:ext cx="6352060" cy="23657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367CF9-C529-8B49-A673-544E2B7E3EC4}"/>
              </a:ext>
            </a:extLst>
          </p:cNvPr>
          <p:cNvGrpSpPr/>
          <p:nvPr/>
        </p:nvGrpSpPr>
        <p:grpSpPr>
          <a:xfrm>
            <a:off x="200209" y="3825910"/>
            <a:ext cx="3282526" cy="5838520"/>
            <a:chOff x="567128" y="3695064"/>
            <a:chExt cx="3556524" cy="63258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AC0E32-6D71-A64A-8904-EFA4C1112298}"/>
                </a:ext>
              </a:extLst>
            </p:cNvPr>
            <p:cNvGrpSpPr/>
            <p:nvPr/>
          </p:nvGrpSpPr>
          <p:grpSpPr>
            <a:xfrm>
              <a:off x="567128" y="3695064"/>
              <a:ext cx="3556524" cy="6325871"/>
              <a:chOff x="567128" y="3695064"/>
              <a:chExt cx="3556524" cy="632587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96D436B-FEA6-1E48-AC0D-503A4CFAB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128" y="3695064"/>
                <a:ext cx="3556524" cy="63258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F5E7A40B-4EA4-0741-9F39-1E7857F154D5}"/>
                  </a:ext>
                </a:extLst>
              </p:cNvPr>
              <p:cNvSpPr/>
              <p:nvPr/>
            </p:nvSpPr>
            <p:spPr>
              <a:xfrm>
                <a:off x="718296" y="5851774"/>
                <a:ext cx="3254188" cy="2766454"/>
              </a:xfrm>
              <a:prstGeom prst="roundRect">
                <a:avLst>
                  <a:gd name="adj" fmla="val 7918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075F97-FA6E-9D42-A727-2815A410AEB0}"/>
                </a:ext>
              </a:extLst>
            </p:cNvPr>
            <p:cNvSpPr txBox="1"/>
            <p:nvPr/>
          </p:nvSpPr>
          <p:spPr>
            <a:xfrm>
              <a:off x="771316" y="5725081"/>
              <a:ext cx="31481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이번 여름 바쁜 생활로 정신이 없으시죠</a:t>
              </a:r>
              <a:r>
                <a:rPr kumimoji="1" lang="en-US" altLang="ko-KR" sz="1200" dirty="0"/>
                <a:t>.</a:t>
              </a:r>
            </a:p>
            <a:p>
              <a:endParaRPr kumimoji="1" lang="en-US" altLang="ko-KR" sz="1200" dirty="0"/>
            </a:p>
            <a:p>
              <a:r>
                <a:rPr kumimoji="1" lang="ko-KR" altLang="en-US" sz="1200" dirty="0"/>
                <a:t>이번 여름 계획한 해외 여행은 힘들게 되었고 참 세상일이 마음 같지가 않죠</a:t>
              </a:r>
              <a:r>
                <a:rPr kumimoji="1" lang="en-US" altLang="ko-KR" sz="1200" dirty="0"/>
                <a:t>?</a:t>
              </a:r>
              <a:r>
                <a:rPr kumimoji="1" lang="ko-KR" altLang="en-US" sz="1200" dirty="0"/>
                <a:t>  비록 계획했던 해외 여행은 아니더라도 가까운 </a:t>
              </a:r>
              <a:r>
                <a:rPr kumimoji="1" lang="ko-KR" altLang="en-US" sz="1200" dirty="0" err="1"/>
                <a:t>호캉스</a:t>
              </a:r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캠핑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낚시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서핑</a:t>
              </a:r>
              <a:r>
                <a:rPr kumimoji="1" lang="en-US" altLang="ko-KR" sz="1200" dirty="0"/>
                <a:t>]</a:t>
              </a:r>
              <a:r>
                <a:rPr kumimoji="1" lang="ko-KR" altLang="en-US" sz="1200" dirty="0"/>
                <a:t>은 어떨까요</a:t>
              </a:r>
              <a:r>
                <a:rPr kumimoji="1" lang="en-US" altLang="ko-KR" sz="1200" dirty="0"/>
                <a:t>?</a:t>
              </a:r>
            </a:p>
            <a:p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관련 링크</a:t>
              </a:r>
              <a:r>
                <a:rPr kumimoji="1" lang="en-US" altLang="ko-KR" sz="1200" dirty="0"/>
                <a:t>]</a:t>
              </a:r>
            </a:p>
            <a:p>
              <a:endParaRPr kumimoji="1" lang="ko-KR" altLang="en-US" sz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D58E7E-99AC-9646-9C35-3A423B3BAAF4}"/>
              </a:ext>
            </a:extLst>
          </p:cNvPr>
          <p:cNvSpPr txBox="1"/>
          <p:nvPr/>
        </p:nvSpPr>
        <p:spPr>
          <a:xfrm>
            <a:off x="319676" y="4484983"/>
            <a:ext cx="3282526" cy="646331"/>
          </a:xfrm>
          <a:prstGeom prst="rect">
            <a:avLst/>
          </a:prstGeom>
          <a:solidFill>
            <a:schemeClr val="bg1">
              <a:alpha val="47000"/>
            </a:schemeClr>
          </a:solidFill>
          <a:ln w="317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kumimoji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</a:rPr>
              <a:t>애니메이션 기능 사용 위로 올라오게</a:t>
            </a:r>
            <a:r>
              <a:rPr lang="en-US" altLang="ko-KR" sz="1400" b="1" dirty="0">
                <a:solidFill>
                  <a:schemeClr val="tx1"/>
                </a:solidFill>
              </a:rPr>
              <a:t>]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9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고객을 감동시키는 개인화 서비스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10" y="751266"/>
            <a:ext cx="8402878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첫번째 손님을 이해해야 합니다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고객을 이해하기 위해선 어떤 소비 유형을 가지고 있는지 자산규모는 어떻게 되는지 알아야 합니다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92D03-AA49-A648-A7F5-0BCC080F6670}"/>
              </a:ext>
            </a:extLst>
          </p:cNvPr>
          <p:cNvSpPr txBox="1"/>
          <p:nvPr/>
        </p:nvSpPr>
        <p:spPr>
          <a:xfrm>
            <a:off x="3322708" y="1614104"/>
            <a:ext cx="53940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소비패턴 </a:t>
            </a:r>
            <a:r>
              <a:rPr kumimoji="1" lang="en-US" altLang="ko-KR" sz="1200" dirty="0">
                <a:sym typeface="Wingdings" pitchFamily="2" charset="2"/>
              </a:rPr>
              <a:t></a:t>
            </a:r>
            <a:r>
              <a:rPr kumimoji="1" lang="ko-KR" altLang="en-US" sz="1200" dirty="0">
                <a:sym typeface="Wingdings" pitchFamily="2" charset="2"/>
              </a:rPr>
              <a:t> 신용카드</a:t>
            </a:r>
            <a:r>
              <a:rPr kumimoji="1" lang="en-US" altLang="ko-KR" sz="1200" dirty="0">
                <a:sym typeface="Wingdings" pitchFamily="2" charset="2"/>
              </a:rPr>
              <a:t>,</a:t>
            </a:r>
            <a:r>
              <a:rPr kumimoji="1" lang="ko-KR" altLang="en-US" sz="1200" dirty="0">
                <a:sym typeface="Wingdings" pitchFamily="2" charset="2"/>
              </a:rPr>
              <a:t> 체크카드 데이터</a:t>
            </a:r>
            <a:endParaRPr kumimoji="1" lang="en-US" altLang="ko-KR" sz="1200" dirty="0">
              <a:sym typeface="Wingdings" pitchFamily="2" charset="2"/>
            </a:endParaRP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이를 위해선 고객 </a:t>
            </a:r>
            <a:r>
              <a:rPr kumimoji="1" lang="ko-KR" altLang="en-US" sz="1200" dirty="0" err="1"/>
              <a:t>세그멘테이션이</a:t>
            </a:r>
            <a:r>
              <a:rPr kumimoji="1" lang="ko-KR" altLang="en-US" sz="1200" dirty="0"/>
              <a:t> 필요합니다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활용 알고리즘 </a:t>
            </a:r>
            <a:r>
              <a:rPr kumimoji="1" lang="en-US" altLang="ko-KR" sz="1200" dirty="0"/>
              <a:t>Topic modeling </a:t>
            </a:r>
            <a:r>
              <a:rPr kumimoji="1" lang="ko-KR" altLang="en-US" sz="1200" dirty="0"/>
              <a:t>방법 중 하나인 </a:t>
            </a:r>
            <a:r>
              <a:rPr kumimoji="1" lang="en-US" altLang="ko-KR" sz="1200" dirty="0"/>
              <a:t>LDA</a:t>
            </a:r>
          </a:p>
          <a:p>
            <a:endParaRPr kumimoji="1" lang="en-US" altLang="ko-KR" sz="1200" dirty="0">
              <a:sym typeface="Wingdings" pitchFamily="2" charset="2"/>
            </a:endParaRPr>
          </a:p>
          <a:p>
            <a:r>
              <a:rPr kumimoji="1" lang="ko-KR" altLang="en-US" sz="1200" dirty="0">
                <a:sym typeface="Wingdings" pitchFamily="2" charset="2"/>
              </a:rPr>
              <a:t>추가로 함께 봐야 할 데이터는 취소 이력</a:t>
            </a:r>
            <a:r>
              <a:rPr kumimoji="1" lang="en-US" altLang="ko-KR" sz="1200" dirty="0">
                <a:sym typeface="Wingdings" pitchFamily="2" charset="2"/>
              </a:rPr>
              <a:t>.</a:t>
            </a:r>
            <a:r>
              <a:rPr kumimoji="1" lang="ko-KR" altLang="en-US" sz="1200" dirty="0">
                <a:sym typeface="Wingdings" pitchFamily="2" charset="2"/>
              </a:rPr>
              <a:t> </a:t>
            </a:r>
            <a:endParaRPr kumimoji="1" lang="en-US" altLang="ko-KR" sz="1200" dirty="0">
              <a:sym typeface="Wingdings" pitchFamily="2" charset="2"/>
            </a:endParaRPr>
          </a:p>
          <a:p>
            <a:endParaRPr kumimoji="1" lang="en-US" altLang="ko-KR" sz="1200" dirty="0">
              <a:sym typeface="Wingdings" pitchFamily="2" charset="2"/>
            </a:endParaRPr>
          </a:p>
          <a:p>
            <a:r>
              <a:rPr kumimoji="1" lang="ko-KR" altLang="en-US" sz="1200" dirty="0">
                <a:sym typeface="Wingdings" pitchFamily="2" charset="2"/>
              </a:rPr>
              <a:t>취소 데이터 </a:t>
            </a:r>
            <a:r>
              <a:rPr kumimoji="1" lang="en-US" altLang="ko-KR" sz="1200" dirty="0">
                <a:sym typeface="Wingdings" pitchFamily="2" charset="2"/>
              </a:rPr>
              <a:t>,</a:t>
            </a:r>
            <a:r>
              <a:rPr kumimoji="1" lang="ko-KR" altLang="en-US" sz="1200" dirty="0">
                <a:sym typeface="Wingdings" pitchFamily="2" charset="2"/>
              </a:rPr>
              <a:t> 경조사</a:t>
            </a:r>
            <a:r>
              <a:rPr kumimoji="1" lang="en-US" altLang="ko-KR" sz="1200" dirty="0">
                <a:sym typeface="Wingdings" pitchFamily="2" charset="2"/>
              </a:rPr>
              <a:t>,</a:t>
            </a:r>
            <a:r>
              <a:rPr kumimoji="1" lang="ko-KR" altLang="en-US" sz="1200" dirty="0">
                <a:sym typeface="Wingdings" pitchFamily="2" charset="2"/>
              </a:rPr>
              <a:t> 관혼상례 등 데이터가 발생될 때 고객은 </a:t>
            </a:r>
            <a:endParaRPr kumimoji="1" lang="en-US" altLang="ko-KR" sz="1200" dirty="0">
              <a:sym typeface="Wingdings" pitchFamily="2" charset="2"/>
            </a:endParaRPr>
          </a:p>
          <a:p>
            <a:r>
              <a:rPr kumimoji="1" lang="ko-KR" altLang="en-US" sz="1200" dirty="0">
                <a:sym typeface="Wingdings" pitchFamily="2" charset="2"/>
              </a:rPr>
              <a:t>매우 감정상태가 </a:t>
            </a:r>
            <a:r>
              <a:rPr kumimoji="1" lang="en" altLang="ko-KR" sz="1200" dirty="0">
                <a:sym typeface="Wingdings" pitchFamily="2" charset="2"/>
              </a:rPr>
              <a:t>sensitive</a:t>
            </a:r>
            <a:r>
              <a:rPr kumimoji="1" lang="ko-KR" altLang="en-US" sz="1200" dirty="0">
                <a:sym typeface="Wingdings" pitchFamily="2" charset="2"/>
              </a:rPr>
              <a:t>할 것으로 예상됨</a:t>
            </a:r>
            <a:r>
              <a:rPr kumimoji="1" lang="en-US" altLang="ko-KR" sz="1200" dirty="0">
                <a:sym typeface="Wingdings" pitchFamily="2" charset="2"/>
              </a:rPr>
              <a:t>.</a:t>
            </a:r>
            <a:r>
              <a:rPr kumimoji="1" lang="ko-KR" altLang="en-US" sz="1200" dirty="0">
                <a:sym typeface="Wingdings" pitchFamily="2" charset="2"/>
              </a:rPr>
              <a:t> </a:t>
            </a:r>
            <a:r>
              <a:rPr kumimoji="1" lang="en-US" altLang="ko-KR" sz="1200" dirty="0">
                <a:sym typeface="Wingdings" pitchFamily="2" charset="2"/>
              </a:rPr>
              <a:t></a:t>
            </a:r>
            <a:r>
              <a:rPr kumimoji="1" lang="ko-KR" altLang="en-US" sz="1200" dirty="0">
                <a:sym typeface="Wingdings" pitchFamily="2" charset="2"/>
              </a:rPr>
              <a:t> 마케팅 포인트</a:t>
            </a:r>
            <a:endParaRPr kumimoji="1" lang="en-US" altLang="ko-KR" sz="1200" dirty="0">
              <a:sym typeface="Wingdings" pitchFamily="2" charset="2"/>
            </a:endParaRPr>
          </a:p>
          <a:p>
            <a:endParaRPr kumimoji="1" lang="en-US" altLang="ko-KR" sz="1200" dirty="0">
              <a:sym typeface="Wingdings" pitchFamily="2" charset="2"/>
            </a:endParaRPr>
          </a:p>
          <a:p>
            <a:endParaRPr kumimoji="1" lang="en-US" altLang="ko-KR" sz="1200" b="1" dirty="0">
              <a:sym typeface="Wingdings" pitchFamily="2" charset="2"/>
            </a:endParaRPr>
          </a:p>
          <a:p>
            <a:r>
              <a:rPr kumimoji="1" lang="ko-KR" altLang="en-US" sz="1200" b="1" dirty="0">
                <a:sym typeface="Wingdings" pitchFamily="2" charset="2"/>
              </a:rPr>
              <a:t>모델링 </a:t>
            </a:r>
            <a:r>
              <a:rPr kumimoji="1" lang="ko-KR" altLang="en-US" sz="1200" b="1" dirty="0" err="1">
                <a:sym typeface="Wingdings" pitchFamily="2" charset="2"/>
              </a:rPr>
              <a:t>프로토</a:t>
            </a:r>
            <a:r>
              <a:rPr kumimoji="1" lang="ko-KR" altLang="en-US" sz="1200" b="1" dirty="0">
                <a:sym typeface="Wingdings" pitchFamily="2" charset="2"/>
              </a:rPr>
              <a:t> 타입 예시</a:t>
            </a:r>
            <a:endParaRPr kumimoji="1" lang="en-US" altLang="ko-KR" sz="1200" b="1" dirty="0">
              <a:sym typeface="Wingdings" pitchFamily="2" charset="2"/>
            </a:endParaRPr>
          </a:p>
          <a:p>
            <a:r>
              <a:rPr kumimoji="1" lang="en-US" altLang="ko-KR" sz="1200" dirty="0">
                <a:sym typeface="Wingdings" pitchFamily="2" charset="2"/>
              </a:rPr>
              <a:t>(</a:t>
            </a:r>
            <a:r>
              <a:rPr kumimoji="1" lang="ko-KR" altLang="en-US" sz="1200" dirty="0">
                <a:sym typeface="Wingdings" pitchFamily="2" charset="2"/>
              </a:rPr>
              <a:t>그룹 내 데이터 외부 반출이 안되어 과거 </a:t>
            </a:r>
            <a:r>
              <a:rPr kumimoji="1" lang="en-US" altLang="ko-KR" sz="1200" dirty="0" err="1">
                <a:sym typeface="Wingdings" pitchFamily="2" charset="2"/>
              </a:rPr>
              <a:t>L.Point</a:t>
            </a:r>
            <a:r>
              <a:rPr kumimoji="1" lang="ko-KR" altLang="en-US" sz="1200" dirty="0">
                <a:sym typeface="Wingdings" pitchFamily="2" charset="2"/>
              </a:rPr>
              <a:t> 공모전 데이터를 이용함</a:t>
            </a:r>
            <a:r>
              <a:rPr kumimoji="1" lang="en-US" altLang="ko-KR" sz="1200" dirty="0">
                <a:sym typeface="Wingdings" pitchFamily="2" charset="2"/>
              </a:rPr>
              <a:t>)</a:t>
            </a:r>
            <a:endParaRPr kumimoji="1" lang="en-US" altLang="ko-KR" sz="1200" dirty="0"/>
          </a:p>
          <a:p>
            <a:endParaRPr kumimoji="1"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1AC672-814F-6344-A41D-649279D08F80}"/>
              </a:ext>
            </a:extLst>
          </p:cNvPr>
          <p:cNvGrpSpPr/>
          <p:nvPr/>
        </p:nvGrpSpPr>
        <p:grpSpPr>
          <a:xfrm>
            <a:off x="225606" y="1600716"/>
            <a:ext cx="2787876" cy="4958702"/>
            <a:chOff x="567128" y="3695064"/>
            <a:chExt cx="3556524" cy="63258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588251-76DB-DF4C-B213-F0F1131A8A63}"/>
                </a:ext>
              </a:extLst>
            </p:cNvPr>
            <p:cNvGrpSpPr/>
            <p:nvPr/>
          </p:nvGrpSpPr>
          <p:grpSpPr>
            <a:xfrm>
              <a:off x="567128" y="3695064"/>
              <a:ext cx="3556524" cy="6325871"/>
              <a:chOff x="567128" y="3695064"/>
              <a:chExt cx="3556524" cy="632587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8B7BE3E-317A-F94C-84D0-CD9279621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128" y="3695064"/>
                <a:ext cx="3556524" cy="63258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726C745B-9006-704F-B1C8-E0F0ECA50046}"/>
                  </a:ext>
                </a:extLst>
              </p:cNvPr>
              <p:cNvSpPr/>
              <p:nvPr/>
            </p:nvSpPr>
            <p:spPr>
              <a:xfrm>
                <a:off x="718296" y="5851774"/>
                <a:ext cx="3254188" cy="2766454"/>
              </a:xfrm>
              <a:prstGeom prst="roundRect">
                <a:avLst>
                  <a:gd name="adj" fmla="val 7918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ADCF0D-4E20-1D41-B865-D6D577FBA1AA}"/>
                </a:ext>
              </a:extLst>
            </p:cNvPr>
            <p:cNvSpPr txBox="1"/>
            <p:nvPr/>
          </p:nvSpPr>
          <p:spPr>
            <a:xfrm>
              <a:off x="824336" y="5856705"/>
              <a:ext cx="31481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이번 여름 바쁜 생활로 정신이 없으시죠</a:t>
              </a:r>
              <a:r>
                <a:rPr kumimoji="1" lang="en-US" altLang="ko-KR" sz="1200" dirty="0"/>
                <a:t>.</a:t>
              </a:r>
            </a:p>
            <a:p>
              <a:endParaRPr kumimoji="1" lang="en-US" altLang="ko-KR" sz="1200" dirty="0"/>
            </a:p>
            <a:p>
              <a:r>
                <a:rPr kumimoji="1" lang="ko-KR" altLang="en-US" sz="1200" dirty="0"/>
                <a:t>이번 여름 계획한 해외 여행은 힘들게 되었고 참 세상일이 마음 같지가 않죠</a:t>
              </a:r>
              <a:r>
                <a:rPr kumimoji="1" lang="en-US" altLang="ko-KR" sz="1200" dirty="0"/>
                <a:t>?</a:t>
              </a:r>
              <a:r>
                <a:rPr kumimoji="1" lang="ko-KR" altLang="en-US" sz="1200" dirty="0"/>
                <a:t>  비록 계획했던 해외 여행은 아니더라도 가까운 </a:t>
              </a:r>
              <a:r>
                <a:rPr kumimoji="1" lang="ko-KR" altLang="en-US" sz="1200" dirty="0" err="1"/>
                <a:t>호캉스</a:t>
              </a:r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캠핑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낚시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서핑</a:t>
              </a:r>
              <a:r>
                <a:rPr kumimoji="1" lang="en-US" altLang="ko-KR" sz="1200" dirty="0"/>
                <a:t>]</a:t>
              </a:r>
              <a:r>
                <a:rPr kumimoji="1" lang="ko-KR" altLang="en-US" sz="1200" dirty="0"/>
                <a:t>은 어떨까요</a:t>
              </a:r>
              <a:r>
                <a:rPr kumimoji="1" lang="en-US" altLang="ko-KR" sz="1200" dirty="0"/>
                <a:t>?</a:t>
              </a:r>
            </a:p>
            <a:p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관련 링크</a:t>
              </a:r>
              <a:r>
                <a:rPr kumimoji="1" lang="en-US" altLang="ko-KR" sz="1200" dirty="0"/>
                <a:t>]</a:t>
              </a:r>
            </a:p>
            <a:p>
              <a:endParaRPr kumimoji="1" lang="ko-KR" altLang="en-US" sz="12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2526E4C-22E2-4145-83E8-EC5FDFF18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987" y="4080067"/>
            <a:ext cx="7568418" cy="48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고객을 감동시키는 개인화 서비스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10" y="751266"/>
            <a:ext cx="8402878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두번째 손님의 감정에 공감해야 합니다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고객이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멤버스에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접속할 때의 감정 상태를 인지해야 합니다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92D03-AA49-A648-A7F5-0BCC080F6670}"/>
              </a:ext>
            </a:extLst>
          </p:cNvPr>
          <p:cNvSpPr txBox="1"/>
          <p:nvPr/>
        </p:nvSpPr>
        <p:spPr>
          <a:xfrm>
            <a:off x="3322708" y="1614104"/>
            <a:ext cx="5394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이를 위해 </a:t>
            </a:r>
            <a:r>
              <a:rPr kumimoji="1" lang="ko-KR" altLang="en-US" sz="1200" dirty="0" err="1"/>
              <a:t>하나멤버스</a:t>
            </a:r>
            <a:r>
              <a:rPr kumimoji="1" lang="ko-KR" altLang="en-US" sz="1200" dirty="0"/>
              <a:t> 접속 시 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사용되는 </a:t>
            </a:r>
            <a:r>
              <a:rPr kumimoji="1" lang="en-US" altLang="ko-KR" sz="1200" dirty="0"/>
              <a:t>face id</a:t>
            </a:r>
            <a:r>
              <a:rPr kumimoji="1" lang="ko-KR" altLang="en-US" sz="1200" dirty="0"/>
              <a:t> 시 </a:t>
            </a:r>
            <a:r>
              <a:rPr kumimoji="1" lang="en-US" altLang="ko-KR" sz="1200" dirty="0"/>
              <a:t>face emotion detection</a:t>
            </a:r>
          </a:p>
          <a:p>
            <a:r>
              <a:rPr kumimoji="1" lang="ko-KR" altLang="en-US" sz="1200" dirty="0"/>
              <a:t>알고리즘을 활용 할 수 있습니다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고객의 감정 상태에 맞는 톤엔 매너를 지키며 </a:t>
            </a:r>
            <a:r>
              <a:rPr kumimoji="1" lang="en-US" altLang="ko-KR" sz="1200" dirty="0" err="1"/>
              <a:t>hai</a:t>
            </a:r>
            <a:r>
              <a:rPr kumimoji="1" lang="ko-KR" altLang="en-US" sz="1200" dirty="0"/>
              <a:t>는 </a:t>
            </a:r>
            <a:r>
              <a:rPr kumimoji="1" lang="ko-KR" altLang="en-US" sz="1200" dirty="0" err="1"/>
              <a:t>선톡을</a:t>
            </a:r>
            <a:r>
              <a:rPr kumimoji="1" lang="ko-KR" altLang="en-US" sz="1200" dirty="0"/>
              <a:t> 보낼지</a:t>
            </a:r>
            <a:endParaRPr kumimoji="1" lang="en-US" altLang="ko-KR" sz="1200" dirty="0"/>
          </a:p>
          <a:p>
            <a:r>
              <a:rPr kumimoji="1" lang="ko-KR" altLang="en-US" sz="1200" dirty="0"/>
              <a:t>혹은 보낼 내용의 어구 등을 설정 할 수 있습니다</a:t>
            </a:r>
            <a:r>
              <a:rPr kumimoji="1" lang="en-US" altLang="ko-KR" sz="1200" dirty="0"/>
              <a:t>. </a:t>
            </a:r>
          </a:p>
          <a:p>
            <a:endParaRPr kumimoji="1"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1AC672-814F-6344-A41D-649279D08F80}"/>
              </a:ext>
            </a:extLst>
          </p:cNvPr>
          <p:cNvGrpSpPr/>
          <p:nvPr/>
        </p:nvGrpSpPr>
        <p:grpSpPr>
          <a:xfrm>
            <a:off x="225606" y="1600716"/>
            <a:ext cx="2787876" cy="4958702"/>
            <a:chOff x="567128" y="3695064"/>
            <a:chExt cx="3556524" cy="63258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588251-76DB-DF4C-B213-F0F1131A8A63}"/>
                </a:ext>
              </a:extLst>
            </p:cNvPr>
            <p:cNvGrpSpPr/>
            <p:nvPr/>
          </p:nvGrpSpPr>
          <p:grpSpPr>
            <a:xfrm>
              <a:off x="567128" y="3695064"/>
              <a:ext cx="3556524" cy="6325871"/>
              <a:chOff x="567128" y="3695064"/>
              <a:chExt cx="3556524" cy="632587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8B7BE3E-317A-F94C-84D0-CD9279621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128" y="3695064"/>
                <a:ext cx="3556524" cy="63258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726C745B-9006-704F-B1C8-E0F0ECA50046}"/>
                  </a:ext>
                </a:extLst>
              </p:cNvPr>
              <p:cNvSpPr/>
              <p:nvPr/>
            </p:nvSpPr>
            <p:spPr>
              <a:xfrm>
                <a:off x="718296" y="5851774"/>
                <a:ext cx="3254188" cy="2766454"/>
              </a:xfrm>
              <a:prstGeom prst="roundRect">
                <a:avLst>
                  <a:gd name="adj" fmla="val 7918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ADCF0D-4E20-1D41-B865-D6D577FBA1AA}"/>
                </a:ext>
              </a:extLst>
            </p:cNvPr>
            <p:cNvSpPr txBox="1"/>
            <p:nvPr/>
          </p:nvSpPr>
          <p:spPr>
            <a:xfrm>
              <a:off x="824336" y="5856705"/>
              <a:ext cx="31481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이번 여름 바쁜 생활로 정신이 없으시죠</a:t>
              </a:r>
              <a:r>
                <a:rPr kumimoji="1" lang="en-US" altLang="ko-KR" sz="1200" dirty="0"/>
                <a:t>.</a:t>
              </a:r>
            </a:p>
            <a:p>
              <a:endParaRPr kumimoji="1" lang="en-US" altLang="ko-KR" sz="1200" dirty="0"/>
            </a:p>
            <a:p>
              <a:r>
                <a:rPr kumimoji="1" lang="ko-KR" altLang="en-US" sz="1200" dirty="0"/>
                <a:t>이번 여름 계획한 해외 여행은 힘들게 되었고 참 세상일이 마음 같지가 않죠</a:t>
              </a:r>
              <a:r>
                <a:rPr kumimoji="1" lang="en-US" altLang="ko-KR" sz="1200" dirty="0"/>
                <a:t>?</a:t>
              </a:r>
              <a:r>
                <a:rPr kumimoji="1" lang="ko-KR" altLang="en-US" sz="1200" dirty="0"/>
                <a:t>  비록 계획했던 해외 여행은 아니더라도 가까운 </a:t>
              </a:r>
              <a:r>
                <a:rPr kumimoji="1" lang="ko-KR" altLang="en-US" sz="1200" dirty="0" err="1"/>
                <a:t>호캉스</a:t>
              </a:r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캠핑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낚시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서핑</a:t>
              </a:r>
              <a:r>
                <a:rPr kumimoji="1" lang="en-US" altLang="ko-KR" sz="1200" dirty="0"/>
                <a:t>]</a:t>
              </a:r>
              <a:r>
                <a:rPr kumimoji="1" lang="ko-KR" altLang="en-US" sz="1200" dirty="0"/>
                <a:t>은 어떨까요</a:t>
              </a:r>
              <a:r>
                <a:rPr kumimoji="1" lang="en-US" altLang="ko-KR" sz="1200" dirty="0"/>
                <a:t>?</a:t>
              </a:r>
            </a:p>
            <a:p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관련 링크</a:t>
              </a:r>
              <a:r>
                <a:rPr kumimoji="1" lang="en-US" altLang="ko-KR" sz="1200" dirty="0"/>
                <a:t>]</a:t>
              </a:r>
            </a:p>
            <a:p>
              <a:endParaRPr kumimoji="1" lang="ko-KR" altLang="en-US" sz="1200" dirty="0"/>
            </a:p>
          </p:txBody>
        </p:sp>
      </p:grp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F1B8E34-56F8-7D48-82AE-FF0D9F988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53"/>
          <a:stretch/>
        </p:blipFill>
        <p:spPr>
          <a:xfrm>
            <a:off x="3131979" y="3898859"/>
            <a:ext cx="3467094" cy="293260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41CBC46F-40FF-3B4F-AEA6-EC7C2A46A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870"/>
          <a:stretch/>
        </p:blipFill>
        <p:spPr>
          <a:xfrm>
            <a:off x="4743280" y="3925392"/>
            <a:ext cx="4319843" cy="29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고객을 감동시키는 개인화 서비스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10" y="751266"/>
            <a:ext cx="8402878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세번째 적절한 피드백 제공이 가능해야 합니다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고객을 이해하고 감정에 공감한다 하더라고 알맞는 대처가 미흡할 수 있습니다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51" dirty="0">
              <a:solidFill>
                <a:srgbClr val="50646E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1AC672-814F-6344-A41D-649279D08F80}"/>
              </a:ext>
            </a:extLst>
          </p:cNvPr>
          <p:cNvGrpSpPr/>
          <p:nvPr/>
        </p:nvGrpSpPr>
        <p:grpSpPr>
          <a:xfrm>
            <a:off x="225606" y="1600716"/>
            <a:ext cx="2787876" cy="4958702"/>
            <a:chOff x="567128" y="3695064"/>
            <a:chExt cx="3556524" cy="63258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588251-76DB-DF4C-B213-F0F1131A8A63}"/>
                </a:ext>
              </a:extLst>
            </p:cNvPr>
            <p:cNvGrpSpPr/>
            <p:nvPr/>
          </p:nvGrpSpPr>
          <p:grpSpPr>
            <a:xfrm>
              <a:off x="567128" y="3695064"/>
              <a:ext cx="3556524" cy="6325871"/>
              <a:chOff x="567128" y="3695064"/>
              <a:chExt cx="3556524" cy="632587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8B7BE3E-317A-F94C-84D0-CD9279621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128" y="3695064"/>
                <a:ext cx="3556524" cy="63258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726C745B-9006-704F-B1C8-E0F0ECA50046}"/>
                  </a:ext>
                </a:extLst>
              </p:cNvPr>
              <p:cNvSpPr/>
              <p:nvPr/>
            </p:nvSpPr>
            <p:spPr>
              <a:xfrm>
                <a:off x="718296" y="5851774"/>
                <a:ext cx="3254188" cy="2766454"/>
              </a:xfrm>
              <a:prstGeom prst="roundRect">
                <a:avLst>
                  <a:gd name="adj" fmla="val 7918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ADCF0D-4E20-1D41-B865-D6D577FBA1AA}"/>
                </a:ext>
              </a:extLst>
            </p:cNvPr>
            <p:cNvSpPr txBox="1"/>
            <p:nvPr/>
          </p:nvSpPr>
          <p:spPr>
            <a:xfrm>
              <a:off x="824336" y="5856705"/>
              <a:ext cx="31481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이번 여름 바쁜 생활로 정신이 없으시죠</a:t>
              </a:r>
              <a:r>
                <a:rPr kumimoji="1" lang="en-US" altLang="ko-KR" sz="1200" dirty="0"/>
                <a:t>.</a:t>
              </a:r>
            </a:p>
            <a:p>
              <a:endParaRPr kumimoji="1" lang="en-US" altLang="ko-KR" sz="1200" dirty="0"/>
            </a:p>
            <a:p>
              <a:r>
                <a:rPr kumimoji="1" lang="ko-KR" altLang="en-US" sz="1200" dirty="0"/>
                <a:t>이번 여름 계획한 해외 여행은 힘들게 되었고 참 세상일이 마음 같지가 않죠</a:t>
              </a:r>
              <a:r>
                <a:rPr kumimoji="1" lang="en-US" altLang="ko-KR" sz="1200" dirty="0"/>
                <a:t>?</a:t>
              </a:r>
              <a:r>
                <a:rPr kumimoji="1" lang="ko-KR" altLang="en-US" sz="1200" dirty="0"/>
                <a:t>  비록 계획했던 해외 여행은 아니더라도 가까운 </a:t>
              </a:r>
              <a:r>
                <a:rPr kumimoji="1" lang="ko-KR" altLang="en-US" sz="1200" dirty="0" err="1"/>
                <a:t>호캉스</a:t>
              </a:r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캠핑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낚시</a:t>
              </a:r>
              <a:r>
                <a:rPr kumimoji="1" lang="en-US" altLang="ko-KR" sz="1200" dirty="0"/>
                <a:t>][</a:t>
              </a:r>
              <a:r>
                <a:rPr kumimoji="1" lang="ko-KR" altLang="en-US" sz="1200" dirty="0"/>
                <a:t>서핑</a:t>
              </a:r>
              <a:r>
                <a:rPr kumimoji="1" lang="en-US" altLang="ko-KR" sz="1200" dirty="0"/>
                <a:t>]</a:t>
              </a:r>
              <a:r>
                <a:rPr kumimoji="1" lang="ko-KR" altLang="en-US" sz="1200" dirty="0"/>
                <a:t>은 어떨까요</a:t>
              </a:r>
              <a:r>
                <a:rPr kumimoji="1" lang="en-US" altLang="ko-KR" sz="1200" dirty="0"/>
                <a:t>?</a:t>
              </a:r>
            </a:p>
            <a:p>
              <a:r>
                <a:rPr kumimoji="1" lang="en-US" altLang="ko-KR" sz="1200" dirty="0"/>
                <a:t>[</a:t>
              </a:r>
              <a:r>
                <a:rPr kumimoji="1" lang="ko-KR" altLang="en-US" sz="1200" dirty="0"/>
                <a:t>관련 링크</a:t>
              </a:r>
              <a:r>
                <a:rPr kumimoji="1" lang="en-US" altLang="ko-KR" sz="1200" dirty="0"/>
                <a:t>]</a:t>
              </a:r>
            </a:p>
            <a:p>
              <a:endParaRPr kumimoji="1" lang="ko-KR" altLang="en-US" sz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3BCA31-C822-D748-A617-9E5481263619}"/>
              </a:ext>
            </a:extLst>
          </p:cNvPr>
          <p:cNvSpPr txBox="1"/>
          <p:nvPr/>
        </p:nvSpPr>
        <p:spPr>
          <a:xfrm>
            <a:off x="3669209" y="2876959"/>
            <a:ext cx="5130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톤엔 매너를 지키며 제안을 해야 </a:t>
            </a:r>
            <a:r>
              <a:rPr kumimoji="1" lang="ko-KR" altLang="en-US" sz="1400" dirty="0" err="1"/>
              <a:t>성공적임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sz="1400" dirty="0">
                <a:sym typeface="Wingdings" pitchFamily="2" charset="2"/>
              </a:rPr>
              <a:t>영업점</a:t>
            </a:r>
            <a:r>
              <a:rPr kumimoji="1" lang="en-US" altLang="ko-KR" sz="1400" dirty="0">
                <a:sym typeface="Wingdings" pitchFamily="2" charset="2"/>
              </a:rPr>
              <a:t>,</a:t>
            </a:r>
            <a:r>
              <a:rPr kumimoji="1" lang="ko-KR" altLang="en-US" sz="1400" dirty="0">
                <a:sym typeface="Wingdings" pitchFamily="2" charset="2"/>
              </a:rPr>
              <a:t> 콜센터 등 고객과의 대면을 통해 다져온 노하우를 </a:t>
            </a:r>
            <a:br>
              <a:rPr kumimoji="1" lang="en-US" altLang="ko-KR" sz="1400" dirty="0">
                <a:sym typeface="Wingdings" pitchFamily="2" charset="2"/>
              </a:rPr>
            </a:br>
            <a:r>
              <a:rPr kumimoji="1" lang="ko-KR" altLang="en-US" sz="1400" dirty="0">
                <a:sym typeface="Wingdings" pitchFamily="2" charset="2"/>
              </a:rPr>
              <a:t>활용 </a:t>
            </a:r>
            <a:endParaRPr kumimoji="1"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endParaRPr kumimoji="1" lang="en-US" altLang="ko-K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sz="1400" dirty="0">
                <a:sym typeface="Wingdings" pitchFamily="2" charset="2"/>
              </a:rPr>
              <a:t>영업점</a:t>
            </a:r>
            <a:r>
              <a:rPr kumimoji="1" lang="en-US" altLang="ko-KR" sz="1400" dirty="0">
                <a:sym typeface="Wingdings" pitchFamily="2" charset="2"/>
              </a:rPr>
              <a:t>,</a:t>
            </a:r>
            <a:r>
              <a:rPr kumimoji="1" lang="ko-KR" altLang="en-US" sz="1400" dirty="0">
                <a:sym typeface="Wingdings" pitchFamily="2" charset="2"/>
              </a:rPr>
              <a:t> </a:t>
            </a:r>
            <a:r>
              <a:rPr kumimoji="1" lang="en-US" altLang="ko-KR" sz="1400" dirty="0">
                <a:sym typeface="Wingdings" pitchFamily="2" charset="2"/>
              </a:rPr>
              <a:t>PB </a:t>
            </a:r>
            <a:r>
              <a:rPr kumimoji="1" lang="ko-KR" altLang="en-US" sz="1400" dirty="0">
                <a:sym typeface="Wingdings" pitchFamily="2" charset="2"/>
              </a:rPr>
              <a:t>직원들의 집단지성을 활용</a:t>
            </a:r>
            <a:endParaRPr kumimoji="1" lang="en-US" altLang="ko-KR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750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51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idea</a:t>
            </a:r>
            <a:endParaRPr lang="ko-KR" altLang="en-US" sz="1451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서비스의 한계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200209" y="751266"/>
            <a:ext cx="9958400" cy="757579"/>
          </a:xfrm>
        </p:spPr>
        <p:txBody>
          <a:bodyPr>
            <a:normAutofit/>
          </a:bodyPr>
          <a:lstStyle/>
          <a:p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개인정보 보호법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금융 </a:t>
            </a:r>
            <a:r>
              <a:rPr lang="ko-KR" altLang="en-US" sz="1451" dirty="0" err="1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지주사법</a:t>
            </a: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등 규제로 인해 관계사 간 개인정보 결합은 개인식별이 불가능한 형태로만 가능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따라서 개인 식별이 필수적인 개인화 서비스는 구현되기 힘든 구조</a:t>
            </a:r>
            <a:r>
              <a:rPr lang="en-US" altLang="ko-KR" sz="1451" dirty="0">
                <a:solidFill>
                  <a:srgbClr val="50646E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2" name="사다리꼴[T] 1">
            <a:extLst>
              <a:ext uri="{FF2B5EF4-FFF2-40B4-BE49-F238E27FC236}">
                <a16:creationId xmlns:a16="http://schemas.microsoft.com/office/drawing/2014/main" id="{0232A6F8-5F07-3F43-8CF4-124A43D3D5DF}"/>
              </a:ext>
            </a:extLst>
          </p:cNvPr>
          <p:cNvSpPr/>
          <p:nvPr/>
        </p:nvSpPr>
        <p:spPr>
          <a:xfrm rot="16200000">
            <a:off x="-1518030" y="3901087"/>
            <a:ext cx="3801246" cy="364767"/>
          </a:xfrm>
          <a:prstGeom prst="trapezoid">
            <a:avLst>
              <a:gd name="adj" fmla="val 828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FDC4D2-A9B8-604C-BEAE-433755DB9743}"/>
              </a:ext>
            </a:extLst>
          </p:cNvPr>
          <p:cNvSpPr/>
          <p:nvPr/>
        </p:nvSpPr>
        <p:spPr>
          <a:xfrm>
            <a:off x="626411" y="2182847"/>
            <a:ext cx="3927955" cy="3810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="1" dirty="0"/>
          </a:p>
        </p:txBody>
      </p:sp>
      <p:sp>
        <p:nvSpPr>
          <p:cNvPr id="26" name="사다리꼴[T] 25">
            <a:extLst>
              <a:ext uri="{FF2B5EF4-FFF2-40B4-BE49-F238E27FC236}">
                <a16:creationId xmlns:a16="http://schemas.microsoft.com/office/drawing/2014/main" id="{DF34789B-5C43-DA43-9826-8EA821D20E2D}"/>
              </a:ext>
            </a:extLst>
          </p:cNvPr>
          <p:cNvSpPr/>
          <p:nvPr/>
        </p:nvSpPr>
        <p:spPr>
          <a:xfrm rot="5400000">
            <a:off x="6930446" y="3891490"/>
            <a:ext cx="3801246" cy="364767"/>
          </a:xfrm>
          <a:prstGeom prst="trapezoid">
            <a:avLst>
              <a:gd name="adj" fmla="val 855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178686-B693-654B-9365-B4C693C3D8D9}"/>
              </a:ext>
            </a:extLst>
          </p:cNvPr>
          <p:cNvSpPr/>
          <p:nvPr/>
        </p:nvSpPr>
        <p:spPr>
          <a:xfrm rot="10800000">
            <a:off x="5682601" y="2163649"/>
            <a:ext cx="2904656" cy="3810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CA507-8F61-DE46-AF85-3006CA681B03}"/>
              </a:ext>
            </a:extLst>
          </p:cNvPr>
          <p:cNvSpPr txBox="1"/>
          <p:nvPr/>
        </p:nvSpPr>
        <p:spPr>
          <a:xfrm>
            <a:off x="214664" y="3392335"/>
            <a:ext cx="415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하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나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금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융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그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 err="1">
                <a:solidFill>
                  <a:schemeClr val="bg1"/>
                </a:solidFill>
              </a:rPr>
              <a:t>룹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F85D4-AF8C-3949-B11F-8A9F901F4569}"/>
              </a:ext>
            </a:extLst>
          </p:cNvPr>
          <p:cNvSpPr txBox="1"/>
          <p:nvPr/>
        </p:nvSpPr>
        <p:spPr>
          <a:xfrm>
            <a:off x="8677594" y="3392335"/>
            <a:ext cx="335857" cy="1418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고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객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모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바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r>
              <a:rPr kumimoji="1" lang="ko-KR" altLang="en-US" b="1" dirty="0">
                <a:solidFill>
                  <a:schemeClr val="bg1"/>
                </a:solidFill>
              </a:rPr>
              <a:t>일</a:t>
            </a: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A4C896-555D-8F4E-85C1-50E6FAD91604}"/>
              </a:ext>
            </a:extLst>
          </p:cNvPr>
          <p:cNvSpPr/>
          <p:nvPr/>
        </p:nvSpPr>
        <p:spPr>
          <a:xfrm>
            <a:off x="752639" y="2350885"/>
            <a:ext cx="1559749" cy="2082901"/>
          </a:xfrm>
          <a:prstGeom prst="rect">
            <a:avLst/>
          </a:prstGeom>
          <a:solidFill>
            <a:schemeClr val="tx2">
              <a:lumMod val="60000"/>
              <a:lumOff val="40000"/>
              <a:alpha val="38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3D4E7-46F5-6F40-B9C5-5E0228257D64}"/>
              </a:ext>
            </a:extLst>
          </p:cNvPr>
          <p:cNvSpPr/>
          <p:nvPr/>
        </p:nvSpPr>
        <p:spPr>
          <a:xfrm>
            <a:off x="884318" y="2632740"/>
            <a:ext cx="1284361" cy="62790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은행 거래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데이터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2D3699-0BF8-4D46-A0F9-2EFC2BFC67BA}"/>
              </a:ext>
            </a:extLst>
          </p:cNvPr>
          <p:cNvSpPr/>
          <p:nvPr/>
        </p:nvSpPr>
        <p:spPr>
          <a:xfrm>
            <a:off x="884571" y="3725302"/>
            <a:ext cx="1284361" cy="627902"/>
          </a:xfrm>
          <a:prstGeom prst="rect">
            <a:avLst/>
          </a:prstGeom>
          <a:solidFill>
            <a:schemeClr val="tx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카드 결제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데이터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C5F1B3-EC19-4D47-8ACB-127C861773A9}"/>
              </a:ext>
            </a:extLst>
          </p:cNvPr>
          <p:cNvSpPr/>
          <p:nvPr/>
        </p:nvSpPr>
        <p:spPr>
          <a:xfrm>
            <a:off x="871775" y="2337294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하나은행</a:t>
            </a:r>
            <a:r>
              <a:rPr kumimoji="1"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endParaRPr kumimoji="1"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CF0356D-4524-BF40-80EC-11B59106FD7E}"/>
              </a:ext>
            </a:extLst>
          </p:cNvPr>
          <p:cNvSpPr/>
          <p:nvPr/>
        </p:nvSpPr>
        <p:spPr>
          <a:xfrm rot="5400000">
            <a:off x="1777499" y="3359094"/>
            <a:ext cx="1487277" cy="14782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83F62-286F-C949-A4C4-0118DDAA3642}"/>
              </a:ext>
            </a:extLst>
          </p:cNvPr>
          <p:cNvSpPr/>
          <p:nvPr/>
        </p:nvSpPr>
        <p:spPr>
          <a:xfrm>
            <a:off x="752639" y="4556804"/>
            <a:ext cx="3626266" cy="1247188"/>
          </a:xfrm>
          <a:prstGeom prst="rect">
            <a:avLst/>
          </a:prstGeom>
          <a:solidFill>
            <a:schemeClr val="tx2">
              <a:lumMod val="60000"/>
              <a:lumOff val="40000"/>
              <a:alpha val="38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7584A1-12B0-C04B-A3E0-9F36FA9AF888}"/>
              </a:ext>
            </a:extLst>
          </p:cNvPr>
          <p:cNvSpPr/>
          <p:nvPr/>
        </p:nvSpPr>
        <p:spPr>
          <a:xfrm>
            <a:off x="1395004" y="4715506"/>
            <a:ext cx="2825322" cy="951618"/>
          </a:xfrm>
          <a:prstGeom prst="rect">
            <a:avLst/>
          </a:prstGeom>
          <a:solidFill>
            <a:schemeClr val="tx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b="1" dirty="0"/>
              <a:t>ML</a:t>
            </a:r>
            <a:r>
              <a:rPr kumimoji="1" lang="ko-KR" altLang="en-US" b="1" dirty="0"/>
              <a:t> 기반</a:t>
            </a:r>
            <a:endParaRPr kumimoji="1" lang="en-US" altLang="ko-KR" b="1" dirty="0"/>
          </a:p>
          <a:p>
            <a:pPr algn="ctr"/>
            <a:r>
              <a:rPr kumimoji="1" lang="ko-KR" altLang="en-US" dirty="0"/>
              <a:t>개인화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서비스</a:t>
            </a:r>
            <a:endParaRPr kumimoji="1"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2C590D-D7E6-7B48-8EBC-7DB3301369D3}"/>
              </a:ext>
            </a:extLst>
          </p:cNvPr>
          <p:cNvSpPr/>
          <p:nvPr/>
        </p:nvSpPr>
        <p:spPr>
          <a:xfrm>
            <a:off x="844750" y="4616235"/>
            <a:ext cx="4154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</a:t>
            </a:r>
            <a:endParaRPr kumimoji="1" lang="en-US" altLang="ko-KR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</a:t>
            </a:r>
            <a:endParaRPr kumimoji="1" lang="en-US" altLang="ko-KR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멤</a:t>
            </a:r>
            <a:endParaRPr kumimoji="1" lang="en-US" altLang="ko-KR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버</a:t>
            </a:r>
            <a:endParaRPr kumimoji="1" lang="en-US" altLang="ko-KR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00E0D3-0E97-8F4E-A386-007BCD5D5016}"/>
              </a:ext>
            </a:extLst>
          </p:cNvPr>
          <p:cNvSpPr/>
          <p:nvPr/>
        </p:nvSpPr>
        <p:spPr>
          <a:xfrm>
            <a:off x="2730319" y="2731373"/>
            <a:ext cx="1447363" cy="1224505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ML </a:t>
            </a:r>
            <a:r>
              <a:rPr kumimoji="1" lang="ko-KR" altLang="en-US" b="1" dirty="0"/>
              <a:t>모델 개발</a:t>
            </a:r>
            <a:endParaRPr kumimoji="1" lang="en-US" altLang="ko-KR" b="1" dirty="0"/>
          </a:p>
          <a:p>
            <a:pPr algn="ctr"/>
            <a:r>
              <a:rPr kumimoji="1" lang="ko-KR" altLang="en-US" sz="1400" dirty="0"/>
              <a:t>맞춤 혜택</a:t>
            </a:r>
            <a:endParaRPr kumimoji="1" lang="en-US" altLang="ko-KR" sz="1400" dirty="0"/>
          </a:p>
          <a:p>
            <a:pPr algn="ctr"/>
            <a:r>
              <a:rPr kumimoji="1" lang="ko-KR" altLang="en-US" sz="1400" b="1" dirty="0"/>
              <a:t>상품 추천</a:t>
            </a:r>
            <a:endParaRPr kumimoji="1" lang="en-US" altLang="ko-KR" sz="1400" b="1" dirty="0"/>
          </a:p>
          <a:p>
            <a:pPr algn="ctr"/>
            <a:r>
              <a:rPr kumimoji="1" lang="ko-KR" altLang="en-US" sz="1400" dirty="0"/>
              <a:t>이탈 방지 마케팅</a:t>
            </a:r>
            <a:endParaRPr kumimoji="1" lang="en-US" altLang="ko-KR" sz="1400" dirty="0"/>
          </a:p>
          <a:p>
            <a:pPr algn="ctr"/>
            <a:r>
              <a:rPr kumimoji="1" lang="en-US" altLang="ko-KR" dirty="0"/>
              <a:t>…</a:t>
            </a:r>
          </a:p>
        </p:txBody>
      </p:sp>
      <p:sp>
        <p:nvSpPr>
          <p:cNvPr id="41" name="줄무늬가 있는 오른쪽 화살표[S] 40">
            <a:extLst>
              <a:ext uri="{FF2B5EF4-FFF2-40B4-BE49-F238E27FC236}">
                <a16:creationId xmlns:a16="http://schemas.microsoft.com/office/drawing/2014/main" id="{ADDEDD96-9A4A-374C-8B4A-80225FF8E549}"/>
              </a:ext>
            </a:extLst>
          </p:cNvPr>
          <p:cNvSpPr/>
          <p:nvPr/>
        </p:nvSpPr>
        <p:spPr>
          <a:xfrm rot="5400000">
            <a:off x="3088194" y="3945202"/>
            <a:ext cx="612370" cy="860111"/>
          </a:xfrm>
          <a:prstGeom prst="stripedRightArrow">
            <a:avLst>
              <a:gd name="adj1" fmla="val 65624"/>
              <a:gd name="adj2" fmla="val 520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3A2B2-FB6B-9D40-8BFA-3E42A2B70F21}"/>
              </a:ext>
            </a:extLst>
          </p:cNvPr>
          <p:cNvSpPr txBox="1"/>
          <p:nvPr/>
        </p:nvSpPr>
        <p:spPr>
          <a:xfrm>
            <a:off x="3645129" y="4055340"/>
            <a:ext cx="980273" cy="29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모델 배포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5712ED8-C8D6-064A-962F-571D2EF8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13" y="3874591"/>
            <a:ext cx="1160597" cy="193580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048549-E343-0948-87A6-07B18B46F21C}"/>
              </a:ext>
            </a:extLst>
          </p:cNvPr>
          <p:cNvGrpSpPr/>
          <p:nvPr/>
        </p:nvGrpSpPr>
        <p:grpSpPr>
          <a:xfrm>
            <a:off x="5940719" y="2389046"/>
            <a:ext cx="2557295" cy="1118347"/>
            <a:chOff x="9957519" y="2149865"/>
            <a:chExt cx="3163701" cy="1383538"/>
          </a:xfrm>
        </p:grpSpPr>
        <p:pic>
          <p:nvPicPr>
            <p:cNvPr id="46" name="Picture 56" descr="C:\Users\Admin\Desktop\daou전사\PersonnelAffairs_Team\160125_ppt템플릿\icon\images\icon_black (68).png">
              <a:extLst>
                <a:ext uri="{FF2B5EF4-FFF2-40B4-BE49-F238E27FC236}">
                  <a16:creationId xmlns:a16="http://schemas.microsoft.com/office/drawing/2014/main" id="{D62DEE38-7695-8242-A57C-EF7AB9EA7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519" y="2149865"/>
              <a:ext cx="1419529" cy="138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D79285-71FE-E144-881E-505F31637A0E}"/>
                </a:ext>
              </a:extLst>
            </p:cNvPr>
            <p:cNvSpPr txBox="1"/>
            <p:nvPr/>
          </p:nvSpPr>
          <p:spPr>
            <a:xfrm>
              <a:off x="11318739" y="2255328"/>
              <a:ext cx="1802481" cy="76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고객 </a:t>
              </a:r>
              <a:r>
                <a:rPr kumimoji="1"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Action </a:t>
              </a:r>
              <a:r>
                <a:rPr kumimoji="1" lang="ko-KR" alt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발생</a:t>
              </a:r>
              <a:endParaRPr kumimoji="1" lang="en-US" altLang="ko-KR" sz="16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accent1">
                      <a:lumMod val="75000"/>
                    </a:schemeClr>
                  </a:solidFill>
                </a:rPr>
                <a:t>거래 발생</a:t>
              </a:r>
              <a:endParaRPr kumimoji="1" lang="en-US" altLang="ko-KR" sz="14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kumimoji="1" lang="ko-KR" altLang="en-US" sz="1400" dirty="0">
                  <a:solidFill>
                    <a:schemeClr val="accent1">
                      <a:lumMod val="75000"/>
                    </a:schemeClr>
                  </a:solidFill>
                </a:rPr>
                <a:t>결제 발생 등</a:t>
              </a:r>
              <a:r>
                <a:rPr kumimoji="1" lang="en-US" altLang="ko-KR" sz="1400" dirty="0">
                  <a:solidFill>
                    <a:schemeClr val="accent1">
                      <a:lumMod val="75000"/>
                    </a:schemeClr>
                  </a:solidFill>
                </a:rPr>
                <a:t>..</a:t>
              </a:r>
            </a:p>
          </p:txBody>
        </p:sp>
      </p:grpSp>
      <p:sp>
        <p:nvSpPr>
          <p:cNvPr id="49" name="오른쪽 화살표[R] 48">
            <a:extLst>
              <a:ext uri="{FF2B5EF4-FFF2-40B4-BE49-F238E27FC236}">
                <a16:creationId xmlns:a16="http://schemas.microsoft.com/office/drawing/2014/main" id="{F3576BAF-B402-AD43-8934-B7C97A01FA0F}"/>
              </a:ext>
            </a:extLst>
          </p:cNvPr>
          <p:cNvSpPr/>
          <p:nvPr/>
        </p:nvSpPr>
        <p:spPr>
          <a:xfrm rot="10800000">
            <a:off x="4387182" y="2536162"/>
            <a:ext cx="891099" cy="603294"/>
          </a:xfrm>
          <a:prstGeom prst="rightArrow">
            <a:avLst>
              <a:gd name="adj1" fmla="val 60383"/>
              <a:gd name="adj2" fmla="val 49999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5419CDCF-F532-A044-868A-815CD4514492}"/>
              </a:ext>
            </a:extLst>
          </p:cNvPr>
          <p:cNvSpPr/>
          <p:nvPr/>
        </p:nvSpPr>
        <p:spPr>
          <a:xfrm>
            <a:off x="4814821" y="5200695"/>
            <a:ext cx="891099" cy="603294"/>
          </a:xfrm>
          <a:prstGeom prst="rightArrow">
            <a:avLst>
              <a:gd name="adj1" fmla="val 60383"/>
              <a:gd name="adj2" fmla="val 49999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8604A6-4217-6942-AC63-66F06870E610}"/>
              </a:ext>
            </a:extLst>
          </p:cNvPr>
          <p:cNvSpPr txBox="1"/>
          <p:nvPr/>
        </p:nvSpPr>
        <p:spPr>
          <a:xfrm>
            <a:off x="4710064" y="3048535"/>
            <a:ext cx="891099" cy="52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데이터 전송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B2ACC8-EEFE-2249-9398-CD4918B9E224}"/>
              </a:ext>
            </a:extLst>
          </p:cNvPr>
          <p:cNvSpPr txBox="1"/>
          <p:nvPr/>
        </p:nvSpPr>
        <p:spPr>
          <a:xfrm>
            <a:off x="4607709" y="4690869"/>
            <a:ext cx="1508816" cy="52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맞춤 서비스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제공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45565D-498A-FC45-84B6-B03A6E1EAEDE}"/>
              </a:ext>
            </a:extLst>
          </p:cNvPr>
          <p:cNvSpPr/>
          <p:nvPr/>
        </p:nvSpPr>
        <p:spPr>
          <a:xfrm>
            <a:off x="871775" y="3379042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하나카드</a:t>
            </a:r>
            <a:r>
              <a:rPr kumimoji="1"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endParaRPr kumimoji="1"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598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000000"/>
      </a:dk1>
      <a:lt1>
        <a:srgbClr val="FFFFFF"/>
      </a:lt1>
      <a:dk2>
        <a:srgbClr val="526273"/>
      </a:dk2>
      <a:lt2>
        <a:srgbClr val="FFFFFF"/>
      </a:lt2>
      <a:accent1>
        <a:srgbClr val="96263F"/>
      </a:accent1>
      <a:accent2>
        <a:srgbClr val="1E8456"/>
      </a:accent2>
      <a:accent3>
        <a:srgbClr val="43AA8C"/>
      </a:accent3>
      <a:accent4>
        <a:srgbClr val="50646E"/>
      </a:accent4>
      <a:accent5>
        <a:srgbClr val="8C9398"/>
      </a:accent5>
      <a:accent6>
        <a:srgbClr val="B4BCBE"/>
      </a:accent6>
      <a:hlink>
        <a:srgbClr val="AA374C"/>
      </a:hlink>
      <a:folHlink>
        <a:srgbClr val="8C9398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7502</TotalTime>
  <Words>1172</Words>
  <Application>Microsoft Macintosh PowerPoint</Application>
  <PresentationFormat>화면 슬라이드 쇼(4:3)</PresentationFormat>
  <Paragraphs>344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다키 B</vt:lpstr>
      <vt:lpstr>다키 M</vt:lpstr>
      <vt:lpstr>다키 M Title</vt:lpstr>
      <vt:lpstr>맑은 고딕</vt:lpstr>
      <vt:lpstr>Atlas Grotesk</vt:lpstr>
      <vt:lpstr>Nanum Gothic</vt:lpstr>
      <vt:lpstr>Arial</vt:lpstr>
      <vt:lpstr>Calibri</vt:lpstr>
      <vt:lpstr>Calibri Light</vt:lpstr>
      <vt:lpstr>Wingdings</vt:lpstr>
      <vt:lpstr>Office 테마</vt:lpstr>
      <vt:lpstr>손님의 기쁨을 위한</vt:lpstr>
      <vt:lpstr>Table  of 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손님의 기쁨을 위한</dc:title>
  <dc:creator>권혁주</dc:creator>
  <cp:lastModifiedBy>권혁주</cp:lastModifiedBy>
  <cp:revision>56</cp:revision>
  <dcterms:created xsi:type="dcterms:W3CDTF">2019-08-12T16:09:41Z</dcterms:created>
  <dcterms:modified xsi:type="dcterms:W3CDTF">2019-09-04T15:04:09Z</dcterms:modified>
</cp:coreProperties>
</file>